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33"/>
  </p:notesMasterIdLst>
  <p:handoutMasterIdLst>
    <p:handoutMasterId r:id="rId34"/>
  </p:handoutMasterIdLst>
  <p:sldIdLst>
    <p:sldId id="473" r:id="rId2"/>
    <p:sldId id="566" r:id="rId3"/>
    <p:sldId id="474" r:id="rId4"/>
    <p:sldId id="475" r:id="rId5"/>
    <p:sldId id="550" r:id="rId6"/>
    <p:sldId id="546" r:id="rId7"/>
    <p:sldId id="554" r:id="rId8"/>
    <p:sldId id="303" r:id="rId9"/>
    <p:sldId id="552" r:id="rId10"/>
    <p:sldId id="557" r:id="rId11"/>
    <p:sldId id="565" r:id="rId12"/>
    <p:sldId id="559" r:id="rId13"/>
    <p:sldId id="560" r:id="rId14"/>
    <p:sldId id="555" r:id="rId15"/>
    <p:sldId id="280" r:id="rId16"/>
    <p:sldId id="556" r:id="rId17"/>
    <p:sldId id="284" r:id="rId18"/>
    <p:sldId id="564" r:id="rId19"/>
    <p:sldId id="292" r:id="rId20"/>
    <p:sldId id="563" r:id="rId21"/>
    <p:sldId id="297" r:id="rId22"/>
    <p:sldId id="302" r:id="rId23"/>
    <p:sldId id="296" r:id="rId24"/>
    <p:sldId id="306" r:id="rId25"/>
    <p:sldId id="293" r:id="rId26"/>
    <p:sldId id="558" r:id="rId27"/>
    <p:sldId id="551" r:id="rId28"/>
    <p:sldId id="547" r:id="rId29"/>
    <p:sldId id="548" r:id="rId30"/>
    <p:sldId id="561" r:id="rId31"/>
    <p:sldId id="5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E47D587-98C2-589A-C230-3FB7BBCF2EB8}" name="Lisa Burdett" initials="LB" userId="S::Lisa.Burdett@hyland.com::66adc0ed-6baf-42f9-827f-c6a85c4f15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202"/>
    <a:srgbClr val="66A185"/>
    <a:srgbClr val="FFE2A3"/>
    <a:srgbClr val="FFF0D1"/>
    <a:srgbClr val="99C0AD"/>
    <a:srgbClr val="CCDFD6"/>
    <a:srgbClr val="FF7E45"/>
    <a:srgbClr val="084E4C"/>
    <a:srgbClr val="FFA479"/>
    <a:srgbClr val="1090E7"/>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2609" autoAdjust="0"/>
  </p:normalViewPr>
  <p:slideViewPr>
    <p:cSldViewPr showGuides="1">
      <p:cViewPr varScale="1">
        <p:scale>
          <a:sx n="91" d="100"/>
          <a:sy n="91" d="100"/>
        </p:scale>
        <p:origin x="1362" y="90"/>
      </p:cViewPr>
      <p:guideLst>
        <p:guide orient="horz" pos="2160"/>
        <p:guide pos="3840"/>
      </p:guideLst>
    </p:cSldViewPr>
  </p:slideViewPr>
  <p:outlineViewPr>
    <p:cViewPr>
      <p:scale>
        <a:sx n="33" d="100"/>
        <a:sy n="33" d="100"/>
      </p:scale>
      <p:origin x="0" y="-1056"/>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76" d="100"/>
          <a:sy n="76" d="100"/>
        </p:scale>
        <p:origin x="3894" y="102"/>
      </p:cViewPr>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522949-C962-651E-746C-1E77BBCA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6F6A5-2687-A2D8-794B-38B4C9A92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2170B-7DDD-4C54-8D19-FE3554209A26}" type="datetimeFigureOut">
              <a:rPr lang="en-US" smtClean="0"/>
              <a:t>7/1/2025</a:t>
            </a:fld>
            <a:endParaRPr lang="en-US"/>
          </a:p>
        </p:txBody>
      </p:sp>
      <p:sp>
        <p:nvSpPr>
          <p:cNvPr id="4" name="Footer Placeholder 3">
            <a:extLst>
              <a:ext uri="{FF2B5EF4-FFF2-40B4-BE49-F238E27FC236}">
                <a16:creationId xmlns:a16="http://schemas.microsoft.com/office/drawing/2014/main" id="{85920BFE-F807-F2D5-CBDD-0A43C999BA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169D84-30F3-0BEE-D90F-B05C91AF1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660EE-F851-4F03-8BB5-8498626EB109}" type="slidenum">
              <a:rPr lang="en-US" smtClean="0"/>
              <a:t>‹#›</a:t>
            </a:fld>
            <a:endParaRPr lang="en-US"/>
          </a:p>
        </p:txBody>
      </p:sp>
    </p:spTree>
    <p:extLst>
      <p:ext uri="{BB962C8B-B14F-4D97-AF65-F5344CB8AC3E}">
        <p14:creationId xmlns:p14="http://schemas.microsoft.com/office/powerpoint/2010/main" val="29943412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7/1/2025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nologyreview.com/2018/11/17/103781/what-is-machine-learning-we-drew-you-another-flowchart/"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github.com/IBM/taxinomitis/blob/master/public/languages/en.json" TargetMode="External"/><Relationship Id="rId4" Type="http://schemas.openxmlformats.org/officeDocument/2006/relationships/hyperlink" Target="https://towardsdatascience.com/machine-learning-an-introduction-23b84d51e6d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github.com/IBM/taxinomitis/blob/master/public/languages/en.js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IBM/taxinomitis/blob/master/public/languages/en.js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freedom-to-tinker.com/2016/08/24/language-necessarily-contains-human-biases-and-so-will-machines-trained-on-language-corpor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all the instructors </a:t>
            </a:r>
            <a:r>
              <a:rPr lang="en-US"/>
              <a:t>introduce themselves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375494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that machine learning is a subset of A.I.</a:t>
            </a: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100520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machine learning algorithms take in a bunch of</a:t>
            </a:r>
            <a:r>
              <a:rPr lang="en-US" baseline="0" dirty="0"/>
              <a:t> data, and then find and apply patterns from the data.</a:t>
            </a:r>
          </a:p>
          <a:p>
            <a:endParaRPr lang="en-US" baseline="0" dirty="0"/>
          </a:p>
          <a:p>
            <a:r>
              <a:rPr lang="en-US" b="1" baseline="0" dirty="0"/>
              <a:t>Non-ML algorithms</a:t>
            </a:r>
            <a:r>
              <a:rPr lang="en-US" baseline="0" dirty="0"/>
              <a:t> will take in an input, do something to it, and provide the output. An example of one of these algorithms is the squaring algorithm. Ask the students if they know what the squaring algorithm is: it is simply the input multiplied by itself.</a:t>
            </a:r>
          </a:p>
          <a:p>
            <a:endParaRPr lang="en-US" baseline="0" dirty="0"/>
          </a:p>
          <a:p>
            <a:r>
              <a:rPr lang="en-US" baseline="0" dirty="0"/>
              <a:t>On the other hand, </a:t>
            </a:r>
            <a:r>
              <a:rPr lang="en-US" b="1" baseline="0" dirty="0"/>
              <a:t>machine learning algorithms</a:t>
            </a:r>
            <a:r>
              <a:rPr lang="en-US" b="0" baseline="0" dirty="0"/>
              <a:t> take in a bunch of data and figure out the rules that determine the relationship between the data. For example, given a set of (x, y) pairs, the machine learning algorithm can determine that the relationship between them is the square algorithm.</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the real world, machine learning algorithms are useful when the rules of a problem are unknown.  Tasks that involve following rules which can be worked out are not a good use for machine learning. For example, it would </a:t>
            </a:r>
            <a:r>
              <a:rPr lang="en-US" b="0" i="1" baseline="0" dirty="0"/>
              <a:t>not</a:t>
            </a:r>
            <a:r>
              <a:rPr lang="en-US" b="0" i="0" baseline="0" dirty="0"/>
              <a:t> make sense to use a machine learning approach to calculate the tax on a restaurant bill; no learning is necessary for that.</a:t>
            </a:r>
            <a:endParaRPr lang="en-US" b="0" baseline="0" dirty="0"/>
          </a:p>
          <a:p>
            <a:endParaRPr lang="en-US" dirty="0"/>
          </a:p>
          <a:p>
            <a:r>
              <a:rPr lang="en-US" dirty="0"/>
              <a:t>--</a:t>
            </a:r>
            <a:r>
              <a:rPr lang="en-US" i="1" dirty="0"/>
              <a:t>Sources</a:t>
            </a:r>
          </a:p>
          <a:p>
            <a:r>
              <a:rPr lang="en-US" dirty="0">
                <a:hlinkClick r:id="rId3"/>
              </a:rPr>
              <a:t>https://www.technologyreview.com/2018/11/17/103781/what-is-machine-learning-we-drew-you-another-flowchart/</a:t>
            </a:r>
            <a:endParaRPr lang="en-US" dirty="0"/>
          </a:p>
          <a:p>
            <a:r>
              <a:rPr lang="en-US" dirty="0">
                <a:hlinkClick r:id="rId4"/>
              </a:rPr>
              <a:t>https://towardsdatascience.com/machine-learning-an-introduction-23b84d51e6d0</a:t>
            </a:r>
            <a:endParaRPr lang="en-US" dirty="0"/>
          </a:p>
          <a:p>
            <a:r>
              <a:rPr lang="en-US" dirty="0">
                <a:hlinkClick r:id="rId5"/>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931638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useful in many circumstances, but in some cases, it would not be worth using.</a:t>
            </a:r>
          </a:p>
          <a:p>
            <a:endParaRPr lang="en-US" dirty="0"/>
          </a:p>
          <a:p>
            <a:r>
              <a:rPr lang="en-US" dirty="0"/>
              <a:t>It is really used for complex problems that do not have clear, deterministic rules.</a:t>
            </a:r>
          </a:p>
          <a:p>
            <a:endParaRPr lang="en-US" i="0" dirty="0"/>
          </a:p>
          <a:p>
            <a:r>
              <a:rPr lang="en-US" i="0" dirty="0"/>
              <a:t>Let’s look at some features of ML problems,</a:t>
            </a:r>
          </a:p>
          <a:p>
            <a:endParaRPr lang="en-US" i="0" dirty="0"/>
          </a:p>
          <a:p>
            <a:r>
              <a:rPr lang="en-US" i="0" dirty="0"/>
              <a:t>As well as Non-ML problems.</a:t>
            </a:r>
          </a:p>
          <a:p>
            <a:endParaRPr lang="en-US" i="0" dirty="0"/>
          </a:p>
          <a:p>
            <a:r>
              <a:rPr lang="en-US" i="0" dirty="0"/>
              <a:t>ML is really good at things like pattern recognition, image classification, working with unstructured data, and working with ambiguity.</a:t>
            </a:r>
          </a:p>
          <a:p>
            <a:endParaRPr lang="en-US" i="0" dirty="0"/>
          </a:p>
          <a:p>
            <a:r>
              <a:rPr lang="en-US" i="0" dirty="0"/>
              <a:t>Non-ML would be better for problems that have already been “solved” (like Tic Tac Toe), calculations, structured data work, and problems with a set input.</a:t>
            </a:r>
          </a:p>
          <a:p>
            <a:endParaRPr lang="en-US" i="0" dirty="0"/>
          </a:p>
          <a:p>
            <a:r>
              <a:rPr lang="en-US" i="0" dirty="0"/>
              <a:t>Here are some examples of problems that could be solved by ML.</a:t>
            </a:r>
          </a:p>
          <a:p>
            <a:endParaRPr lang="en-US" i="0" dirty="0"/>
          </a:p>
          <a:p>
            <a:r>
              <a:rPr lang="en-US" i="0" dirty="0"/>
              <a:t>Here are some examples of problems that could be solved without the use of ML.</a:t>
            </a:r>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138486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(simplified)</a:t>
            </a:r>
            <a:r>
              <a:rPr lang="en-US" baseline="0" dirty="0"/>
              <a:t> steps a machine learning algorithm takes.</a:t>
            </a:r>
          </a:p>
          <a:p>
            <a:endParaRPr lang="en-US" baseline="0" dirty="0"/>
          </a:p>
          <a:p>
            <a:r>
              <a:rPr lang="en-US" baseline="0" dirty="0"/>
              <a:t>Emphasize the importance of data collection and preparation – this is often the most expensive part of the process. </a:t>
            </a:r>
          </a:p>
          <a:p>
            <a:endParaRPr lang="en-US" baseline="0" dirty="0"/>
          </a:p>
          <a:p>
            <a:r>
              <a:rPr lang="en-US" baseline="0" dirty="0"/>
              <a:t>Note that developers should find as many examples as possible, but it is important to stay practical! It does not make sense to take months building an enormous dataset when a smaller one might do just as well.</a:t>
            </a:r>
          </a:p>
          <a:p>
            <a:endParaRPr lang="en-US" baseline="0" dirty="0"/>
          </a:p>
          <a:p>
            <a:r>
              <a:rPr lang="en-US" baseline="0" dirty="0"/>
              <a:t>The training phase is where the actual model is built – this is where the machine learns.</a:t>
            </a:r>
          </a:p>
          <a:p>
            <a:endParaRPr lang="en-US" baseline="0" dirty="0"/>
          </a:p>
          <a:p>
            <a:r>
              <a:rPr lang="en-US" baseline="0" dirty="0"/>
              <a:t>Iteration is just adjusting the model if it does not perform well enough.</a:t>
            </a:r>
          </a:p>
          <a:p>
            <a:endParaRPr lang="en-US" baseline="0" dirty="0"/>
          </a:p>
          <a:p>
            <a:r>
              <a:rPr lang="en-US" baseline="0" dirty="0"/>
              <a:t>After these steps, the machine learning model should be ready for application!</a:t>
            </a:r>
          </a:p>
          <a:p>
            <a:endParaRPr lang="en-US" baseline="0" dirty="0"/>
          </a:p>
          <a:p>
            <a:r>
              <a:rPr lang="en-US" dirty="0"/>
              <a:t>--</a:t>
            </a:r>
            <a:r>
              <a:rPr lang="en-US" i="1" dirty="0"/>
              <a:t>Sources</a:t>
            </a:r>
          </a:p>
          <a:p>
            <a:r>
              <a:rPr lang="en-US" dirty="0">
                <a:hlinkClick r:id="rId3"/>
              </a:rPr>
              <a:t>https://towardsdatascience.com/machine-learning-an-introduction-23b84d51e6d0</a:t>
            </a:r>
            <a:endParaRPr lang="en-US" dirty="0"/>
          </a:p>
          <a:p>
            <a:r>
              <a:rPr lang="en-US" dirty="0">
                <a:hlinkClick r:id="rId4"/>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751417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spam filter is given a bunch of training data of e-mails that have been labeled “SPAM” or “NOT SPAM”.</a:t>
            </a:r>
          </a:p>
          <a:p>
            <a:endParaRPr lang="en-US" baseline="0" dirty="0"/>
          </a:p>
          <a:p>
            <a:r>
              <a:rPr lang="en-US" i="1" baseline="0" dirty="0"/>
              <a:t>Note: in the real world, it is usually necessary to have a LOT of data to properly train an ML algorithm. It is important that the data is all </a:t>
            </a:r>
            <a:r>
              <a:rPr lang="en-US" b="1" i="1" baseline="0" dirty="0"/>
              <a:t>reliable</a:t>
            </a:r>
            <a:r>
              <a:rPr lang="en-US" b="0" i="1" baseline="0" dirty="0"/>
              <a:t>.</a:t>
            </a:r>
            <a:endParaRPr lang="en-US" b="1" i="1" baseline="0" dirty="0"/>
          </a:p>
          <a:p>
            <a:endParaRPr lang="en-US" baseline="0" dirty="0"/>
          </a:p>
          <a:p>
            <a:r>
              <a:rPr lang="en-US" baseline="0" dirty="0"/>
              <a:t>Ask the students if they can spot the pattern: spam e-mails are from </a:t>
            </a:r>
            <a:r>
              <a:rPr lang="en-US" b="1" baseline="0" dirty="0"/>
              <a:t>.biz</a:t>
            </a:r>
            <a:r>
              <a:rPr lang="en-US" b="0" baseline="0" dirty="0"/>
              <a:t> e-mail addresses, and they have misspellings.</a:t>
            </a:r>
          </a:p>
          <a:p>
            <a:endParaRPr lang="en-US" b="0" baseline="0" dirty="0"/>
          </a:p>
          <a:p>
            <a:r>
              <a:rPr lang="en-US" b="0" baseline="0" dirty="0"/>
              <a:t>For another example e-mail from yahoo.com saying “Good morning,” is it SPAM or NOT SPAM? It is not spam because it is from a </a:t>
            </a:r>
            <a:r>
              <a:rPr lang="en-US" b="1" baseline="0" dirty="0"/>
              <a:t>.com</a:t>
            </a:r>
            <a:r>
              <a:rPr lang="en-US" b="0" baseline="0" dirty="0"/>
              <a:t> e-mail address and there are no misspellings.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571861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a:t>
            </a:r>
            <a:r>
              <a:rPr lang="en-US" baseline="0" dirty="0"/>
              <a:t> think data should be varied or not. It should be varied!</a:t>
            </a:r>
          </a:p>
          <a:p>
            <a:endParaRPr lang="en-US" baseline="0" dirty="0"/>
          </a:p>
          <a:p>
            <a:r>
              <a:rPr lang="en-US" baseline="0" dirty="0"/>
              <a:t>Example: say a machine learning algorithm has been trained with a dataset containing three dogs. Specifically, three yellow lab puppies. Given a picture of a Chihuahua, would the model recognize it as a dog? No! It is very important to vary the training data as much as possible, so that it is robust.</a:t>
            </a:r>
          </a:p>
          <a:p>
            <a:endParaRPr lang="en-US" baseline="0" dirty="0"/>
          </a:p>
          <a:p>
            <a:r>
              <a:rPr lang="en-US" baseline="0" dirty="0"/>
              <a:t>Ultimately, machine learning algorithms are only as good as the data they are given. If the data collector or preparer has some bias, that will be present in the machine learning model. It is always important to consider these factors when providing data to an algorithm.</a:t>
            </a:r>
          </a:p>
          <a:p>
            <a:endParaRPr lang="en-US" baseline="0" dirty="0"/>
          </a:p>
          <a:p>
            <a:r>
              <a:rPr lang="en-US" i="1" baseline="0" dirty="0"/>
              <a:t>--Sources</a:t>
            </a:r>
            <a:endParaRPr lang="en-US" i="0" baseline="0" dirty="0"/>
          </a:p>
          <a:p>
            <a:r>
              <a:rPr lang="en-US" dirty="0">
                <a:hlinkClick r:id="rId3"/>
              </a:rPr>
              <a:t>https://github.com/IBM/taxinomitis/blob/master/public/languages/en.json</a:t>
            </a:r>
            <a:endParaRPr lang="en-US" i="0" baseline="0" dirty="0"/>
          </a:p>
          <a:p>
            <a:r>
              <a:rPr lang="en-US" dirty="0">
                <a:hlinkClick r:id="rId4"/>
              </a:rPr>
              <a:t>https://freedom-to-tinker.com/2016/08/24/language-necessarily-contains-human-biases-and-so-will-machines-trained-on-language-corpora/</a:t>
            </a:r>
            <a:endParaRPr lang="en-US" i="1" dirty="0"/>
          </a:p>
        </p:txBody>
      </p:sp>
      <p:sp>
        <p:nvSpPr>
          <p:cNvPr id="4" name="Slide Number Placeholder 3"/>
          <p:cNvSpPr>
            <a:spLocks noGrp="1"/>
          </p:cNvSpPr>
          <p:nvPr>
            <p:ph type="sldNum" sz="quarter" idx="10"/>
          </p:nvPr>
        </p:nvSpPr>
        <p:spPr/>
        <p:txBody>
          <a:bodyPr/>
          <a:lstStyle/>
          <a:p>
            <a:fld id="{DEC8F7F9-57EC-49CF-9FCD-2B781E4B449F}" type="slidenum">
              <a:rPr lang="en-US" smtClean="0"/>
              <a:t>23</a:t>
            </a:fld>
            <a:endParaRPr lang="en-US"/>
          </a:p>
        </p:txBody>
      </p:sp>
    </p:spTree>
    <p:extLst>
      <p:ext uri="{BB962C8B-B14F-4D97-AF65-F5344CB8AC3E}">
        <p14:creationId xmlns:p14="http://schemas.microsoft.com/office/powerpoint/2010/main" val="157998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also run into more unpredictable issues, like… &lt;click&gt;</a:t>
            </a:r>
          </a:p>
          <a:p>
            <a:pPr marL="171450" indent="-171450">
              <a:buFont typeface="Arial" panose="020B0604020202020204" pitchFamily="34" charset="0"/>
              <a:buChar char="•"/>
            </a:pPr>
            <a:r>
              <a:rPr lang="en-US" dirty="0"/>
              <a:t>Chihuahua vs Blueberry Muffin or… &lt;click&gt;</a:t>
            </a:r>
          </a:p>
          <a:p>
            <a:pPr marL="171450" indent="-171450">
              <a:buFont typeface="Arial" panose="020B0604020202020204" pitchFamily="34" charset="0"/>
              <a:buChar char="•"/>
            </a:pPr>
            <a:r>
              <a:rPr lang="en-US" dirty="0"/>
              <a:t>Corgi vs Bread</a:t>
            </a:r>
          </a:p>
          <a:p>
            <a:pPr marL="171450" indent="-171450">
              <a:buFont typeface="Arial" panose="020B0604020202020204" pitchFamily="34" charset="0"/>
              <a:buChar char="•"/>
            </a:pPr>
            <a:r>
              <a:rPr lang="en-US" dirty="0"/>
              <a:t>It’s always a good idea to provide as many examples and counter-examples as you can in order to avoid any issues!</a:t>
            </a:r>
          </a:p>
        </p:txBody>
      </p:sp>
      <p:sp>
        <p:nvSpPr>
          <p:cNvPr id="4" name="Slide Number Placeholder 3"/>
          <p:cNvSpPr>
            <a:spLocks noGrp="1"/>
          </p:cNvSpPr>
          <p:nvPr>
            <p:ph type="sldNum" sz="quarter" idx="5"/>
          </p:nvPr>
        </p:nvSpPr>
        <p:spPr/>
        <p:txBody>
          <a:bodyPr/>
          <a:lstStyle/>
          <a:p>
            <a:fld id="{DEC8F7F9-57EC-49CF-9FCD-2B781E4B449F}" type="slidenum">
              <a:rPr lang="en-US" smtClean="0"/>
              <a:t>24</a:t>
            </a:fld>
            <a:endParaRPr lang="en-US"/>
          </a:p>
        </p:txBody>
      </p:sp>
    </p:spTree>
    <p:extLst>
      <p:ext uri="{BB962C8B-B14F-4D97-AF65-F5344CB8AC3E}">
        <p14:creationId xmlns:p14="http://schemas.microsoft.com/office/powerpoint/2010/main" val="2387038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solidFill>
                  <a:schemeClr val="accent1">
                    <a:lumMod val="50000"/>
                  </a:schemeClr>
                </a:solidFill>
              </a:rPr>
              <a:t>For Supervised Learning,</a:t>
            </a:r>
            <a:r>
              <a:rPr lang="en-US" dirty="0"/>
              <a:t> </a:t>
            </a:r>
            <a:r>
              <a:rPr lang="en-US" b="1" dirty="0"/>
              <a:t>Labeled </a:t>
            </a:r>
            <a:r>
              <a:rPr lang="en-US" dirty="0"/>
              <a:t>data is provided of past </a:t>
            </a:r>
            <a:r>
              <a:rPr lang="en-US" b="1" dirty="0"/>
              <a:t>input and output pairs</a:t>
            </a:r>
            <a:r>
              <a:rPr lang="en-US" dirty="0"/>
              <a:t> during the learning process to teach the model how it should behave. </a:t>
            </a:r>
            <a:r>
              <a:rPr lang="en-US" b="1" dirty="0"/>
              <a:t>Reliable, unbiased examples</a:t>
            </a:r>
            <a:r>
              <a:rPr lang="en-US" dirty="0"/>
              <a:t> are extremely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for a fruit classification model, there could be different pictures of fruits that are all properly labeled. The model would then be able to recognize similar types of fruit.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u="sng" dirty="0">
                <a:solidFill>
                  <a:schemeClr val="accent1">
                    <a:lumMod val="50000"/>
                  </a:schemeClr>
                </a:solidFill>
              </a:rPr>
              <a:t>For Unsupervised Learning,</a:t>
            </a:r>
            <a:r>
              <a:rPr lang="en-US" dirty="0"/>
              <a:t> </a:t>
            </a:r>
            <a:r>
              <a:rPr lang="en-US" b="1" dirty="0"/>
              <a:t>Only input data </a:t>
            </a:r>
            <a:r>
              <a:rPr lang="en-US" dirty="0"/>
              <a:t>is provided in the examples. There are </a:t>
            </a:r>
            <a:r>
              <a:rPr lang="en-US" b="1" dirty="0"/>
              <a:t>no labeled example outputs</a:t>
            </a:r>
            <a:r>
              <a:rPr lang="en-US" dirty="0"/>
              <a:t>. This method is sometimes called </a:t>
            </a:r>
            <a:r>
              <a:rPr lang="en-US" b="1" dirty="0"/>
              <a:t>knowledge discovery.</a:t>
            </a:r>
          </a:p>
          <a:p>
            <a:endParaRPr lang="en-US" b="1" dirty="0"/>
          </a:p>
          <a:p>
            <a:r>
              <a:rPr lang="en-US" b="0" dirty="0"/>
              <a:t>For the same example, there may be many pictures of fruit, but no idea as to which fruit is which. The model could come up with its own way to categorize these fruits.</a:t>
            </a:r>
          </a:p>
          <a:p>
            <a:endParaRPr lang="en-US" b="0" dirty="0"/>
          </a:p>
          <a:p>
            <a:r>
              <a:rPr lang="en-US" b="0" dirty="0"/>
              <a:t>For example, one category might recognize each individual type on a narrow level – separating red from green apples, and keeping melons separate.</a:t>
            </a:r>
          </a:p>
          <a:p>
            <a:endParaRPr lang="en-US" b="0" dirty="0"/>
          </a:p>
          <a:p>
            <a:r>
              <a:rPr lang="en-US" b="0" dirty="0"/>
              <a:t>Alternatively, there may be different categories found – in this column, </a:t>
            </a:r>
            <a:r>
              <a:rPr lang="en-US" b="1" i="1" dirty="0"/>
              <a:t>what do these categories mean?</a:t>
            </a:r>
            <a:r>
              <a:rPr lang="en-US" b="0" i="0" dirty="0"/>
              <a:t> The left is fruit, and the right is by color.</a:t>
            </a:r>
            <a:endParaRPr lang="en-US" b="0" dirty="0"/>
          </a:p>
          <a:p>
            <a:endParaRPr lang="en-US" i="1" dirty="0"/>
          </a:p>
          <a:p>
            <a:endParaRPr lang="en-US" i="1" dirty="0"/>
          </a:p>
          <a:p>
            <a:r>
              <a:rPr lang="en-US" i="1" dirty="0"/>
              <a:t>--Sources</a:t>
            </a:r>
          </a:p>
          <a:p>
            <a:r>
              <a:rPr lang="en-US" dirty="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25</a:t>
            </a:fld>
            <a:endParaRPr lang="en-US"/>
          </a:p>
        </p:txBody>
      </p:sp>
    </p:spTree>
    <p:extLst>
      <p:ext uri="{BB962C8B-B14F-4D97-AF65-F5344CB8AC3E}">
        <p14:creationId xmlns:p14="http://schemas.microsoft.com/office/powerpoint/2010/main" val="2227287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Another approach is reinforcement learning. In this approach, positive and negative feedback is used to reinforce behaviors.</a:t>
            </a:r>
          </a:p>
          <a:p>
            <a:endParaRPr lang="en-US" b="0" i="0" dirty="0"/>
          </a:p>
          <a:p>
            <a:r>
              <a:rPr lang="en-US" b="0" i="0" dirty="0"/>
              <a:t>Here’s an example of an A.I. learning to play Mario! It takes several tries, but each time through, it learns a little bit more. Whenever Mario dies, the A.I. learns that something went wrong. Whenever Mario makes it farther through the level, the game learns that something went right!</a:t>
            </a:r>
          </a:p>
          <a:p>
            <a:endParaRPr lang="en-US" i="1" dirty="0"/>
          </a:p>
          <a:p>
            <a:r>
              <a:rPr lang="en-US" i="1" dirty="0"/>
              <a:t>--Sources</a:t>
            </a:r>
          </a:p>
          <a:p>
            <a:r>
              <a:rPr lang="en-US" dirty="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26</a:t>
            </a:fld>
            <a:endParaRPr lang="en-US"/>
          </a:p>
        </p:txBody>
      </p:sp>
    </p:spTree>
    <p:extLst>
      <p:ext uri="{BB962C8B-B14F-4D97-AF65-F5344CB8AC3E}">
        <p14:creationId xmlns:p14="http://schemas.microsoft.com/office/powerpoint/2010/main" val="3841975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go to the camp homepage, and click the link under “Follow-Along Activity”</a:t>
            </a:r>
          </a:p>
        </p:txBody>
      </p:sp>
      <p:sp>
        <p:nvSpPr>
          <p:cNvPr id="4" name="Slide Number Placeholder 3"/>
          <p:cNvSpPr>
            <a:spLocks noGrp="1"/>
          </p:cNvSpPr>
          <p:nvPr>
            <p:ph type="sldNum" sz="quarter" idx="5"/>
          </p:nvPr>
        </p:nvSpPr>
        <p:spPr/>
        <p:txBody>
          <a:bodyPr/>
          <a:lstStyle/>
          <a:p>
            <a:fld id="{DEC8F7F9-57EC-49CF-9FCD-2B781E4B449F}" type="slidenum">
              <a:rPr lang="en-US" smtClean="0"/>
              <a:t>29</a:t>
            </a:fld>
            <a:endParaRPr lang="en-US"/>
          </a:p>
        </p:txBody>
      </p:sp>
    </p:spTree>
    <p:extLst>
      <p:ext uri="{BB962C8B-B14F-4D97-AF65-F5344CB8AC3E}">
        <p14:creationId xmlns:p14="http://schemas.microsoft.com/office/powerpoint/2010/main" val="27926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Fictional Examples (clockwise from top left): HAL 9000 from 2001: A Space Odyssey, WALL-E, C-3PO from Star Wars, Samantha from her, Agent Smith from The Matrix, JARVIS from Marvel</a:t>
            </a:r>
          </a:p>
          <a:p>
            <a:endParaRPr lang="en-US" dirty="0"/>
          </a:p>
          <a:p>
            <a:r>
              <a:rPr lang="en-US" dirty="0"/>
              <a:t>Real World (clockwise from top left): ChatGPT using an LLM for text, DALL-E 3 for image generation, Alexa and Smart Speakers, Medical diagnosis, Snapchat/TikTok filters, Game A.I.</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136235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go to the camp homepage, and click the link under “Follow-Along Activity”</a:t>
            </a:r>
          </a:p>
        </p:txBody>
      </p:sp>
      <p:sp>
        <p:nvSpPr>
          <p:cNvPr id="4" name="Slide Number Placeholder 3"/>
          <p:cNvSpPr>
            <a:spLocks noGrp="1"/>
          </p:cNvSpPr>
          <p:nvPr>
            <p:ph type="sldNum" sz="quarter" idx="5"/>
          </p:nvPr>
        </p:nvSpPr>
        <p:spPr/>
        <p:txBody>
          <a:bodyPr/>
          <a:lstStyle/>
          <a:p>
            <a:fld id="{DEC8F7F9-57EC-49CF-9FCD-2B781E4B449F}" type="slidenum">
              <a:rPr lang="en-US" smtClean="0"/>
              <a:t>30</a:t>
            </a:fld>
            <a:endParaRPr lang="en-US"/>
          </a:p>
        </p:txBody>
      </p:sp>
    </p:spTree>
    <p:extLst>
      <p:ext uri="{BB962C8B-B14F-4D97-AF65-F5344CB8AC3E}">
        <p14:creationId xmlns:p14="http://schemas.microsoft.com/office/powerpoint/2010/main" val="318735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Pose these questions to the students. Hopefully, they will have enough interest to shape the discussion around these things.</a:t>
            </a:r>
          </a:p>
          <a:p>
            <a:endParaRPr lang="en-US" dirty="0"/>
          </a:p>
          <a:p>
            <a:r>
              <a:rPr lang="en-US" dirty="0"/>
              <a:t>Reveal some of the potential answers, and feel free to discuss further if there is interest.</a:t>
            </a:r>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2417323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one funny example of A.I. miserably failing to name fruits</a:t>
            </a:r>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117746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very good at some things.</a:t>
            </a:r>
          </a:p>
          <a:p>
            <a:endParaRPr lang="en-US" dirty="0"/>
          </a:p>
          <a:p>
            <a:r>
              <a:rPr lang="en-US" dirty="0"/>
              <a:t>Deterministic tasks are things that have clear end goals – like setting a timer. A.I. can do these things because it learned directly.</a:t>
            </a:r>
          </a:p>
          <a:p>
            <a:endParaRPr lang="en-US" dirty="0"/>
          </a:p>
          <a:p>
            <a:r>
              <a:rPr lang="en-US" dirty="0"/>
              <a:t>A.I. has also gotten very good at matching writing styles, or copying from massive data sources. For example, you can bring Shakespeare back from the dead and get him to write a poem about anything you’d like.</a:t>
            </a:r>
          </a:p>
          <a:p>
            <a:endParaRPr lang="en-US" dirty="0"/>
          </a:p>
          <a:p>
            <a:r>
              <a:rPr lang="en-US" dirty="0"/>
              <a:t>Overall, A.I. is very good at supporting the work of humans. Job replacement for knowledge workers may be in the future, but at this point, A.I. is just a helpful tool.</a:t>
            </a:r>
          </a:p>
          <a:p>
            <a:endParaRPr lang="en-US" dirty="0"/>
          </a:p>
          <a:p>
            <a:r>
              <a:rPr lang="en-US" dirty="0"/>
              <a:t>One note is that A.I. continues to evolve more and more. And one day… it may be able to evolve itself by itself. Which is scary but cool. </a:t>
            </a:r>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1583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too far, let’s take a step back. How did we get here?</a:t>
            </a:r>
          </a:p>
          <a:p>
            <a:endParaRPr lang="en-US" dirty="0"/>
          </a:p>
          <a:p>
            <a:r>
              <a:rPr lang="en-US" dirty="0"/>
              <a:t>We’re going to talk a little tiny bit about the history of A.I.</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739068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1950, Alan Turing invented the Turing Test, which was the first serious proposal in the philosophy of artificial intelligence. It essentially turned AI into science.</a:t>
            </a:r>
          </a:p>
          <a:p>
            <a:endParaRPr lang="en-US" baseline="0" dirty="0"/>
          </a:p>
          <a:p>
            <a:r>
              <a:rPr lang="en-US" b="1" dirty="0"/>
              <a:t>Alan Turing</a:t>
            </a:r>
            <a:r>
              <a:rPr lang="en-US" baseline="0" dirty="0"/>
              <a:t> had numerous other accomplishments prior to the Turing Test. He was a WWII code-breaker, and created the Turing machine, a model of computation still used today. He liked to name things after himself.</a:t>
            </a:r>
          </a:p>
          <a:p>
            <a:endParaRPr lang="en-US" baseline="0" dirty="0"/>
          </a:p>
          <a:p>
            <a:r>
              <a:rPr lang="en-US" baseline="0" dirty="0"/>
              <a:t>The test was designed to analyze the ability of a machine to “think.” Because the definition of “thinking” is so imprecise, Turing proposed that a different definition be used: the machine should </a:t>
            </a:r>
            <a:r>
              <a:rPr lang="en-US" i="1" baseline="0" dirty="0"/>
              <a:t>appear</a:t>
            </a:r>
            <a:r>
              <a:rPr lang="en-US" i="0" baseline="0" dirty="0"/>
              <a:t> to think as a human does.</a:t>
            </a:r>
            <a:endParaRPr lang="en-US" baseline="0" dirty="0"/>
          </a:p>
          <a:p>
            <a:endParaRPr lang="en-US" baseline="0" dirty="0"/>
          </a:p>
          <a:p>
            <a:r>
              <a:rPr lang="en-US" b="1" baseline="0" dirty="0"/>
              <a:t>How the test works</a:t>
            </a:r>
          </a:p>
          <a:p>
            <a:r>
              <a:rPr lang="en-US" baseline="0" dirty="0"/>
              <a:t>An interrogator (human) is given the task of determining which player (A or B) is a human. The interrogator can only use written questions and see written responses. If the interrogator is unable to divine which player is the computer, the computer “passes” the test.</a:t>
            </a:r>
          </a:p>
          <a:p>
            <a:endParaRPr lang="en-US" baseline="0" dirty="0"/>
          </a:p>
          <a:p>
            <a:endParaRPr lang="en-US" baseline="0" dirty="0"/>
          </a:p>
          <a:p>
            <a:endParaRPr lang="en-US" baseline="0" dirty="0"/>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41749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a:t>
            </a:r>
            <a:r>
              <a:rPr lang="en-US" baseline="0" dirty="0"/>
              <a:t> – Alan Turing created the Turing Test</a:t>
            </a:r>
          </a:p>
          <a:p>
            <a:r>
              <a:rPr lang="en-US" baseline="0" dirty="0"/>
              <a:t>1951 – Developers worked on machines that could play Chess and Checkers</a:t>
            </a:r>
          </a:p>
          <a:p>
            <a:r>
              <a:rPr lang="en-US" baseline="0" dirty="0"/>
              <a:t>1956 – The Dartmouth Conference coined the term “Artificial Intelligence”</a:t>
            </a:r>
          </a:p>
          <a:p>
            <a:r>
              <a:rPr lang="en-US" baseline="0" dirty="0"/>
              <a:t>1964 – ELIZA (one of the first chat bots) is created</a:t>
            </a:r>
          </a:p>
          <a:p>
            <a:r>
              <a:rPr lang="en-US" baseline="0" dirty="0"/>
              <a:t>1968 – SHRDLU is created. It allowed users to speak with a program to move blocks in a virtual world (called “blocks world”).</a:t>
            </a:r>
          </a:p>
          <a:p>
            <a:r>
              <a:rPr lang="en-US" baseline="0" dirty="0"/>
              <a:t>1972 – WABOT-1 (the first full-scale humanoid robot) is created.</a:t>
            </a:r>
          </a:p>
          <a:p>
            <a:r>
              <a:rPr lang="en-US" baseline="0" dirty="0"/>
              <a:t>1974-1979 – The first AI winter, funding went away because the promises of AI did not seem achievable</a:t>
            </a:r>
          </a:p>
          <a:p>
            <a:r>
              <a:rPr lang="en-US" baseline="0" dirty="0"/>
              <a:t>1980 – XCON (an expert system) saves the Digital Equipment Corporation several millions of dollars. Expert systems made AI </a:t>
            </a:r>
            <a:r>
              <a:rPr lang="en-US" i="1" baseline="0" dirty="0"/>
              <a:t>useful</a:t>
            </a:r>
            <a:r>
              <a:rPr lang="en-US" i="0" baseline="0" dirty="0"/>
              <a:t>.</a:t>
            </a:r>
          </a:p>
          <a:p>
            <a:r>
              <a:rPr lang="en-US" i="0" baseline="0" dirty="0"/>
              <a:t>1982 – Connectionism used </a:t>
            </a:r>
            <a:r>
              <a:rPr lang="en-US" b="1" i="0" baseline="0" dirty="0"/>
              <a:t>artificial neural networks</a:t>
            </a:r>
            <a:r>
              <a:rPr lang="en-US" i="0" baseline="0" dirty="0"/>
              <a:t>, which would eventually drive programs like optical character recognition and speech recognition</a:t>
            </a:r>
          </a:p>
          <a:p>
            <a:r>
              <a:rPr lang="en-US" i="0" baseline="0" dirty="0"/>
              <a:t>1987-1993 – A second AI winter caused by an economic bubble bursting</a:t>
            </a:r>
          </a:p>
          <a:p>
            <a:r>
              <a:rPr lang="en-US" i="0" baseline="0" dirty="0"/>
              <a:t>1997 – Deep Blue (a chess playing computer) defeats Garry Kasparov, the reigning world champion. This was a testament to the speed of modern computers</a:t>
            </a:r>
          </a:p>
          <a:p>
            <a:endParaRPr lang="en-US" i="0" baseline="0" dirty="0"/>
          </a:p>
          <a:p>
            <a:r>
              <a:rPr lang="en-US" i="0" baseline="0" dirty="0"/>
              <a:t>Between 1997 and 2011, AI is used behind-the-scenes for all sorts of applications like data mining, medical diagnosis, and Google’s search engine</a:t>
            </a:r>
          </a:p>
          <a:p>
            <a:endParaRPr lang="en-US" i="0" baseline="0" dirty="0"/>
          </a:p>
          <a:p>
            <a:r>
              <a:rPr lang="en-US" i="0" baseline="0" dirty="0"/>
              <a:t>2011 – IBM’s Watson wins Jeopardy. Computers keep getting faster</a:t>
            </a:r>
          </a:p>
          <a:p>
            <a:endParaRPr lang="en-US" i="0" baseline="0" dirty="0"/>
          </a:p>
          <a:p>
            <a:r>
              <a:rPr lang="en-US" i="0" baseline="0" dirty="0"/>
              <a:t>In the present, AI is used for deep learning, big data, and something called “Generative AI” which generates content.</a:t>
            </a:r>
          </a:p>
          <a:p>
            <a:endParaRPr lang="en-US" i="0" baseline="0" dirty="0"/>
          </a:p>
          <a:p>
            <a:r>
              <a:rPr lang="en-US" baseline="0" dirty="0"/>
              <a:t>Chatbots have come a long way, thanks largely to LLMs. And these LLMs are powered by…</a:t>
            </a:r>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38717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One interesting subset of artificial intelligence is </a:t>
            </a:r>
            <a:r>
              <a:rPr lang="en-US" b="1" baseline="0" dirty="0"/>
              <a:t>Machine Learning</a:t>
            </a:r>
            <a:r>
              <a:rPr lang="en-US" b="0" baseline="0" dirty="0"/>
              <a:t>.</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if they can guess what machine learning is.</a:t>
            </a:r>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1042890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09381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5117003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5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24847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9586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854961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020392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600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650721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0841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311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10166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7860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83867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4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0102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3898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0563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2281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698654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9194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89449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7277961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424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476817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4697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76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5421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36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865436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1797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63280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33295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339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7/1/2025</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14910826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919196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7/1/2025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662593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53094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tmplLst>
          <p:tmpl>
            <p:tnLst>
              <p:par>
                <p:cTn presetID="22" presetClass="entr" presetSubtype="8" fill="hold" nodeType="withEffect">
                  <p:stCondLst>
                    <p:cond delay="50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587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wipe(left)">
                      <p:cBhvr>
                        <p:cTn dur="1000"/>
                        <p:tgtEl>
                          <p:spTgt spid="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7/1/2025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426976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7/1/2025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7578880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7/1/2025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2728542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July 1, 2025</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130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7691737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37415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10842921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July 1, 2025</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32088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7/1/2025</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585507020"/>
      </p:ext>
    </p:extLst>
  </p:cSld>
  <p:clrMap bg1="lt1" tx1="dk1" bg2="lt2" tx2="dk2" accent1="accent1" accent2="accent2" accent3="accent3" accent4="accent4" accent5="accent5" accent6="accent6" hlink="hlink" folHlink="folHlink"/>
  <p:sldLayoutIdLst>
    <p:sldLayoutId id="2147483778" r:id="rId1"/>
    <p:sldLayoutId id="2147483807" r:id="rId2"/>
    <p:sldLayoutId id="2147483808" r:id="rId3"/>
    <p:sldLayoutId id="2147483809" r:id="rId4"/>
    <p:sldLayoutId id="2147483810" r:id="rId5"/>
    <p:sldLayoutId id="2147483811" r:id="rId6"/>
    <p:sldLayoutId id="2147483846" r:id="rId7"/>
    <p:sldLayoutId id="2147483849" r:id="rId8"/>
    <p:sldLayoutId id="2147483812" r:id="rId9"/>
    <p:sldLayoutId id="2147483813" r:id="rId10"/>
    <p:sldLayoutId id="2147483785" r:id="rId11"/>
    <p:sldLayoutId id="2147483850" r:id="rId12"/>
    <p:sldLayoutId id="2147483814" r:id="rId13"/>
    <p:sldLayoutId id="2147483786" r:id="rId14"/>
    <p:sldLayoutId id="2147483787" r:id="rId15"/>
    <p:sldLayoutId id="2147483791" r:id="rId16"/>
    <p:sldLayoutId id="2147483824" r:id="rId17"/>
    <p:sldLayoutId id="2147483823"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790" r:id="rId30"/>
    <p:sldLayoutId id="2147483793" r:id="rId31"/>
    <p:sldLayoutId id="2147483794" r:id="rId32"/>
    <p:sldLayoutId id="2147483795" r:id="rId33"/>
    <p:sldLayoutId id="2147483803" r:id="rId34"/>
    <p:sldLayoutId id="2147483804" r:id="rId35"/>
    <p:sldLayoutId id="2147483724" r:id="rId36"/>
    <p:sldLayoutId id="2147483845" r:id="rId37"/>
    <p:sldLayoutId id="2147483843" r:id="rId38"/>
    <p:sldLayoutId id="2147483844" r:id="rId39"/>
    <p:sldLayoutId id="2147483848" r:id="rId40"/>
    <p:sldLayoutId id="2147483799" r:id="rId41"/>
    <p:sldLayoutId id="2147483797" r:id="rId42"/>
    <p:sldLayoutId id="2147483800" r:id="rId43"/>
    <p:sldLayoutId id="2147483801" r:id="rId44"/>
    <p:sldLayoutId id="2147483852" r:id="rId45"/>
    <p:sldLayoutId id="2147483854" r:id="rId46"/>
    <p:sldLayoutId id="2147483855" r:id="rId47"/>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userDrawn="1">
          <p15:clr>
            <a:srgbClr val="F26B43"/>
          </p15:clr>
        </p15:guide>
        <p15:guide id="20" pos="3840" userDrawn="1">
          <p15:clr>
            <a:srgbClr val="F26B43"/>
          </p15:clr>
        </p15:guide>
        <p15:guide id="21" orient="horz" pos="144" userDrawn="1">
          <p15:clr>
            <a:srgbClr val="F26B43"/>
          </p15:clr>
        </p15:guide>
        <p15:guide id="22" orient="horz" pos="4176" userDrawn="1">
          <p15:clr>
            <a:srgbClr val="F26B43"/>
          </p15:clr>
        </p15:guide>
        <p15:guide id="23" pos="240" userDrawn="1">
          <p15:clr>
            <a:srgbClr val="F26B43"/>
          </p15:clr>
        </p15:guide>
        <p15:guide id="24"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46.xml"/><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0.xml"/><Relationship Id="rId1" Type="http://schemas.openxmlformats.org/officeDocument/2006/relationships/video" Target="https://www.youtube.com/embed/ldXxDNjS5jw?feature=oembed" TargetMode="Externa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49255D-8E7D-2ECA-71D5-C01018695E46}"/>
              </a:ext>
            </a:extLst>
          </p:cNvPr>
          <p:cNvSpPr>
            <a:spLocks noGrp="1"/>
          </p:cNvSpPr>
          <p:nvPr>
            <p:ph type="ctrTitle"/>
          </p:nvPr>
        </p:nvSpPr>
        <p:spPr/>
        <p:txBody>
          <a:bodyPr/>
          <a:lstStyle/>
          <a:p>
            <a:r>
              <a:rPr lang="en-US" dirty="0"/>
              <a:t>Programming Artificially Intelligent Apps</a:t>
            </a:r>
          </a:p>
        </p:txBody>
      </p:sp>
      <p:sp>
        <p:nvSpPr>
          <p:cNvPr id="5" name="Text Placeholder 4">
            <a:extLst>
              <a:ext uri="{FF2B5EF4-FFF2-40B4-BE49-F238E27FC236}">
                <a16:creationId xmlns:a16="http://schemas.microsoft.com/office/drawing/2014/main" id="{93F18B55-CAF3-BE2B-903C-760D8693824D}"/>
              </a:ext>
            </a:extLst>
          </p:cNvPr>
          <p:cNvSpPr>
            <a:spLocks noGrp="1"/>
          </p:cNvSpPr>
          <p:nvPr>
            <p:ph type="body" sz="quarter" idx="13"/>
          </p:nvPr>
        </p:nvSpPr>
        <p:spPr/>
        <p:txBody>
          <a:bodyPr/>
          <a:lstStyle/>
          <a:p>
            <a:r>
              <a:rPr lang="en-US" dirty="0"/>
              <a:t>Workshop</a:t>
            </a:r>
          </a:p>
        </p:txBody>
      </p:sp>
    </p:spTree>
    <p:extLst>
      <p:ext uri="{BB962C8B-B14F-4D97-AF65-F5344CB8AC3E}">
        <p14:creationId xmlns:p14="http://schemas.microsoft.com/office/powerpoint/2010/main" val="3797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DE33-76E7-E656-F1DA-E35CF351C425}"/>
              </a:ext>
            </a:extLst>
          </p:cNvPr>
          <p:cNvSpPr>
            <a:spLocks noGrp="1"/>
          </p:cNvSpPr>
          <p:nvPr>
            <p:ph type="title"/>
          </p:nvPr>
        </p:nvSpPr>
        <p:spPr/>
        <p:txBody>
          <a:bodyPr/>
          <a:lstStyle/>
          <a:p>
            <a:r>
              <a:rPr lang="en-US" dirty="0"/>
              <a:t>A.I. </a:t>
            </a:r>
            <a:r>
              <a:rPr lang="en-US"/>
              <a:t>&amp; Society</a:t>
            </a:r>
            <a:endParaRPr lang="en-US" dirty="0"/>
          </a:p>
        </p:txBody>
      </p:sp>
      <p:sp>
        <p:nvSpPr>
          <p:cNvPr id="3" name="Content Placeholder 2">
            <a:extLst>
              <a:ext uri="{FF2B5EF4-FFF2-40B4-BE49-F238E27FC236}">
                <a16:creationId xmlns:a16="http://schemas.microsoft.com/office/drawing/2014/main" id="{AFA2E859-CA14-F004-07EB-68E314B996DE}"/>
              </a:ext>
            </a:extLst>
          </p:cNvPr>
          <p:cNvSpPr>
            <a:spLocks noGrp="1"/>
          </p:cNvSpPr>
          <p:nvPr>
            <p:ph idx="1"/>
          </p:nvPr>
        </p:nvSpPr>
        <p:spPr/>
        <p:txBody>
          <a:bodyPr/>
          <a:lstStyle/>
          <a:p>
            <a:pPr marL="118872" indent="0">
              <a:buNone/>
            </a:pPr>
            <a:r>
              <a:rPr lang="en-US" i="1" dirty="0"/>
              <a:t>Raise your hand if you’ve used ChatGPT or another chatbot.</a:t>
            </a:r>
          </a:p>
          <a:p>
            <a:pPr marL="118872" indent="0">
              <a:buNone/>
            </a:pPr>
            <a:endParaRPr lang="en-US" i="1" dirty="0"/>
          </a:p>
          <a:p>
            <a:pPr marL="118872" indent="0">
              <a:buNone/>
            </a:pPr>
            <a:r>
              <a:rPr lang="en-US" i="1" dirty="0"/>
              <a:t>What are some benefits to these A.I. tools?</a:t>
            </a:r>
          </a:p>
          <a:p>
            <a:pPr marL="118872" indent="0">
              <a:buNone/>
            </a:pPr>
            <a:endParaRPr lang="en-US" i="1" dirty="0"/>
          </a:p>
          <a:p>
            <a:pPr marL="118872" indent="0">
              <a:buNone/>
            </a:pPr>
            <a:endParaRPr lang="en-US" i="1" dirty="0"/>
          </a:p>
          <a:p>
            <a:pPr marL="118872" indent="0">
              <a:buNone/>
            </a:pPr>
            <a:endParaRPr lang="en-US" i="1" dirty="0"/>
          </a:p>
          <a:p>
            <a:pPr marL="118872" indent="0">
              <a:buNone/>
            </a:pPr>
            <a:r>
              <a:rPr lang="en-US" i="1" dirty="0"/>
              <a:t>What are some potential risks?</a:t>
            </a:r>
          </a:p>
        </p:txBody>
      </p:sp>
      <p:sp>
        <p:nvSpPr>
          <p:cNvPr id="4" name="Rectangle 3">
            <a:extLst>
              <a:ext uri="{FF2B5EF4-FFF2-40B4-BE49-F238E27FC236}">
                <a16:creationId xmlns:a16="http://schemas.microsoft.com/office/drawing/2014/main" id="{6A003829-6AEB-390F-F5EF-DB965D45E8EA}"/>
              </a:ext>
            </a:extLst>
          </p:cNvPr>
          <p:cNvSpPr/>
          <p:nvPr/>
        </p:nvSpPr>
        <p:spPr bwMode="auto">
          <a:xfrm>
            <a:off x="609600" y="2971800"/>
            <a:ext cx="274320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Educational – e.g., explaining code for you</a:t>
            </a:r>
          </a:p>
        </p:txBody>
      </p:sp>
      <p:sp>
        <p:nvSpPr>
          <p:cNvPr id="5" name="Rectangle 4">
            <a:extLst>
              <a:ext uri="{FF2B5EF4-FFF2-40B4-BE49-F238E27FC236}">
                <a16:creationId xmlns:a16="http://schemas.microsoft.com/office/drawing/2014/main" id="{B045B5D7-D4F1-902D-61B0-22B9FF80A804}"/>
              </a:ext>
            </a:extLst>
          </p:cNvPr>
          <p:cNvSpPr/>
          <p:nvPr/>
        </p:nvSpPr>
        <p:spPr bwMode="auto">
          <a:xfrm>
            <a:off x="3810000" y="2971800"/>
            <a:ext cx="403417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Creative – e.g., generating ideas for you</a:t>
            </a:r>
          </a:p>
        </p:txBody>
      </p:sp>
      <p:sp>
        <p:nvSpPr>
          <p:cNvPr id="6" name="Rectangle 5">
            <a:extLst>
              <a:ext uri="{FF2B5EF4-FFF2-40B4-BE49-F238E27FC236}">
                <a16:creationId xmlns:a16="http://schemas.microsoft.com/office/drawing/2014/main" id="{3D9C15D5-7819-6A15-0DB3-EF8A9A05962E}"/>
              </a:ext>
            </a:extLst>
          </p:cNvPr>
          <p:cNvSpPr/>
          <p:nvPr/>
        </p:nvSpPr>
        <p:spPr bwMode="auto">
          <a:xfrm>
            <a:off x="8267700" y="2944295"/>
            <a:ext cx="311977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Supportive – e.g., completing simple tasks for you</a:t>
            </a:r>
          </a:p>
        </p:txBody>
      </p:sp>
      <p:sp>
        <p:nvSpPr>
          <p:cNvPr id="7" name="Rectangle 6">
            <a:extLst>
              <a:ext uri="{FF2B5EF4-FFF2-40B4-BE49-F238E27FC236}">
                <a16:creationId xmlns:a16="http://schemas.microsoft.com/office/drawing/2014/main" id="{1C144E29-428D-AE97-DC11-3BF9B3CE4BFA}"/>
              </a:ext>
            </a:extLst>
          </p:cNvPr>
          <p:cNvSpPr/>
          <p:nvPr/>
        </p:nvSpPr>
        <p:spPr bwMode="auto">
          <a:xfrm>
            <a:off x="609600" y="5153320"/>
            <a:ext cx="274320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Creative – e.g., taking away artistic work from humans</a:t>
            </a:r>
          </a:p>
        </p:txBody>
      </p:sp>
      <p:sp>
        <p:nvSpPr>
          <p:cNvPr id="8" name="Rectangle 7">
            <a:extLst>
              <a:ext uri="{FF2B5EF4-FFF2-40B4-BE49-F238E27FC236}">
                <a16:creationId xmlns:a16="http://schemas.microsoft.com/office/drawing/2014/main" id="{E12E7313-19E0-F03E-002B-76930683E302}"/>
              </a:ext>
            </a:extLst>
          </p:cNvPr>
          <p:cNvSpPr/>
          <p:nvPr/>
        </p:nvSpPr>
        <p:spPr bwMode="auto">
          <a:xfrm>
            <a:off x="3810000" y="5153320"/>
            <a:ext cx="377190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Informative – e.g., providing information that is incorrect or misleading</a:t>
            </a:r>
          </a:p>
        </p:txBody>
      </p:sp>
      <p:sp>
        <p:nvSpPr>
          <p:cNvPr id="9" name="Rectangle 8">
            <a:extLst>
              <a:ext uri="{FF2B5EF4-FFF2-40B4-BE49-F238E27FC236}">
                <a16:creationId xmlns:a16="http://schemas.microsoft.com/office/drawing/2014/main" id="{D06F9F1B-4940-BC2E-85F2-D5A6F7FDEC51}"/>
              </a:ext>
            </a:extLst>
          </p:cNvPr>
          <p:cNvSpPr/>
          <p:nvPr/>
        </p:nvSpPr>
        <p:spPr bwMode="auto">
          <a:xfrm>
            <a:off x="7874295" y="5153320"/>
            <a:ext cx="403417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Existential – e.g., creating a superintelligence that destroys humanity</a:t>
            </a:r>
          </a:p>
        </p:txBody>
      </p:sp>
    </p:spTree>
    <p:extLst>
      <p:ext uri="{BB962C8B-B14F-4D97-AF65-F5344CB8AC3E}">
        <p14:creationId xmlns:p14="http://schemas.microsoft.com/office/powerpoint/2010/main" val="3997515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35C7-1179-ED24-6846-0956A8C23092}"/>
              </a:ext>
            </a:extLst>
          </p:cNvPr>
          <p:cNvSpPr>
            <a:spLocks noGrp="1"/>
          </p:cNvSpPr>
          <p:nvPr>
            <p:ph type="title"/>
          </p:nvPr>
        </p:nvSpPr>
        <p:spPr/>
        <p:txBody>
          <a:bodyPr/>
          <a:lstStyle/>
          <a:p>
            <a:r>
              <a:rPr lang="en-US" dirty="0"/>
              <a:t>ChatGPT &amp; LLMs</a:t>
            </a:r>
          </a:p>
        </p:txBody>
      </p:sp>
      <p:sp>
        <p:nvSpPr>
          <p:cNvPr id="3" name="Content Placeholder 2">
            <a:extLst>
              <a:ext uri="{FF2B5EF4-FFF2-40B4-BE49-F238E27FC236}">
                <a16:creationId xmlns:a16="http://schemas.microsoft.com/office/drawing/2014/main" id="{4A51E1EA-B413-AED9-31C3-F78A7B8B5172}"/>
              </a:ext>
            </a:extLst>
          </p:cNvPr>
          <p:cNvSpPr>
            <a:spLocks noGrp="1"/>
          </p:cNvSpPr>
          <p:nvPr>
            <p:ph idx="1"/>
          </p:nvPr>
        </p:nvSpPr>
        <p:spPr>
          <a:xfrm>
            <a:off x="381000" y="1247480"/>
            <a:ext cx="11430000" cy="5039020"/>
          </a:xfrm>
        </p:spPr>
        <p:txBody>
          <a:bodyPr/>
          <a:lstStyle/>
          <a:p>
            <a:r>
              <a:rPr lang="en-US" b="1" dirty="0"/>
              <a:t>L</a:t>
            </a:r>
            <a:r>
              <a:rPr lang="en-US" dirty="0"/>
              <a:t>arge </a:t>
            </a:r>
            <a:r>
              <a:rPr lang="en-US" b="1" dirty="0"/>
              <a:t>L</a:t>
            </a:r>
            <a:r>
              <a:rPr lang="en-US" dirty="0"/>
              <a:t>anguage </a:t>
            </a:r>
            <a:r>
              <a:rPr lang="en-US" b="1" dirty="0"/>
              <a:t>M</a:t>
            </a:r>
            <a:r>
              <a:rPr lang="en-US" dirty="0"/>
              <a:t>odels are the powerful text-generating neural networks behind a lot of language-based A.I.</a:t>
            </a:r>
          </a:p>
          <a:p>
            <a:endParaRPr lang="en-US" dirty="0"/>
          </a:p>
          <a:p>
            <a:endParaRPr lang="en-US" dirty="0"/>
          </a:p>
          <a:p>
            <a:endParaRPr lang="en-US" dirty="0"/>
          </a:p>
          <a:p>
            <a:r>
              <a:rPr lang="en-US" dirty="0"/>
              <a:t>GPT-3.5 and GPT-4 are the LLMs that power ChatGPT</a:t>
            </a:r>
          </a:p>
          <a:p>
            <a:pPr marL="118872" indent="0">
              <a:buNone/>
            </a:pPr>
            <a:endParaRPr lang="en-US" dirty="0"/>
          </a:p>
          <a:p>
            <a:r>
              <a:rPr lang="en-US" dirty="0"/>
              <a:t>LLMs are trained on gigantic bodies of text from various sources, and pull from that data to predict what text should come next in a sequence – like predictive text on a phone</a:t>
            </a:r>
          </a:p>
        </p:txBody>
      </p:sp>
      <p:pic>
        <p:nvPicPr>
          <p:cNvPr id="2050" name="Picture 2" descr="Llama - Tierpark Hellabrunn">
            <a:extLst>
              <a:ext uri="{FF2B5EF4-FFF2-40B4-BE49-F238E27FC236}">
                <a16:creationId xmlns:a16="http://schemas.microsoft.com/office/drawing/2014/main" id="{6DC098A6-C1B9-702E-9885-D763271C9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7800" y="1714500"/>
            <a:ext cx="26003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C629945-67E9-DC41-92C1-769638148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2724068"/>
            <a:ext cx="2600326" cy="7049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olesome predictive text suggests today's affirmations : r/wholesomememes">
            <a:extLst>
              <a:ext uri="{FF2B5EF4-FFF2-40B4-BE49-F238E27FC236}">
                <a16:creationId xmlns:a16="http://schemas.microsoft.com/office/drawing/2014/main" id="{5895B011-86BF-C833-6619-CF3059E0E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100" y="5829300"/>
            <a:ext cx="2623646"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178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54"/>
                                        </p:tgtEl>
                                        <p:attrNameLst>
                                          <p:attrName>style.visibility</p:attrName>
                                        </p:attrNameLst>
                                      </p:cBhvr>
                                      <p:to>
                                        <p:strVal val="visible"/>
                                      </p:to>
                                    </p:set>
                                    <p:animEffect transition="in" filter="fade">
                                      <p:cBhvr>
                                        <p:cTn id="26"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DE33-76E7-E656-F1DA-E35CF351C425}"/>
              </a:ext>
            </a:extLst>
          </p:cNvPr>
          <p:cNvSpPr>
            <a:spLocks noGrp="1"/>
          </p:cNvSpPr>
          <p:nvPr>
            <p:ph type="title"/>
          </p:nvPr>
        </p:nvSpPr>
        <p:spPr/>
        <p:txBody>
          <a:bodyPr/>
          <a:lstStyle/>
          <a:p>
            <a:r>
              <a:rPr lang="en-US" dirty="0"/>
              <a:t>A.I. isn’t perfect</a:t>
            </a:r>
          </a:p>
        </p:txBody>
      </p:sp>
      <p:pic>
        <p:nvPicPr>
          <p:cNvPr id="1026" name="Picture 2" descr="Q. food names end with um All Images Forums Shopping Videos News Al  overviews are experimental.">
            <a:extLst>
              <a:ext uri="{FF2B5EF4-FFF2-40B4-BE49-F238E27FC236}">
                <a16:creationId xmlns:a16="http://schemas.microsoft.com/office/drawing/2014/main" id="{98F2A181-F89C-1F35-20C2-C7BE8021AD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638300" y="1485900"/>
            <a:ext cx="84582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949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DE33-76E7-E656-F1DA-E35CF351C425}"/>
              </a:ext>
            </a:extLst>
          </p:cNvPr>
          <p:cNvSpPr>
            <a:spLocks noGrp="1"/>
          </p:cNvSpPr>
          <p:nvPr>
            <p:ph type="title"/>
          </p:nvPr>
        </p:nvSpPr>
        <p:spPr/>
        <p:txBody>
          <a:bodyPr/>
          <a:lstStyle/>
          <a:p>
            <a:r>
              <a:rPr lang="en-US" dirty="0"/>
              <a:t>A.I. is </a:t>
            </a:r>
            <a:r>
              <a:rPr lang="en-US" i="1" dirty="0"/>
              <a:t>very good</a:t>
            </a:r>
            <a:r>
              <a:rPr lang="en-US" dirty="0"/>
              <a:t> at some things</a:t>
            </a:r>
          </a:p>
        </p:txBody>
      </p:sp>
      <p:sp>
        <p:nvSpPr>
          <p:cNvPr id="3" name="Rectangle 2">
            <a:extLst>
              <a:ext uri="{FF2B5EF4-FFF2-40B4-BE49-F238E27FC236}">
                <a16:creationId xmlns:a16="http://schemas.microsoft.com/office/drawing/2014/main" id="{A3FA3263-E6E6-B079-73A8-EAC9CE92FE6A}"/>
              </a:ext>
            </a:extLst>
          </p:cNvPr>
          <p:cNvSpPr/>
          <p:nvPr/>
        </p:nvSpPr>
        <p:spPr bwMode="auto">
          <a:xfrm>
            <a:off x="723900" y="1828800"/>
            <a:ext cx="2628900" cy="2057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Deterministic Tasks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Asking Alexa to start a timer for 10 minutes</a:t>
            </a:r>
          </a:p>
        </p:txBody>
      </p:sp>
      <p:sp>
        <p:nvSpPr>
          <p:cNvPr id="4" name="Rectangle 3">
            <a:extLst>
              <a:ext uri="{FF2B5EF4-FFF2-40B4-BE49-F238E27FC236}">
                <a16:creationId xmlns:a16="http://schemas.microsoft.com/office/drawing/2014/main" id="{D2470945-CF0F-A77A-A583-3622CA9EAB12}"/>
              </a:ext>
            </a:extLst>
          </p:cNvPr>
          <p:cNvSpPr/>
          <p:nvPr/>
        </p:nvSpPr>
        <p:spPr bwMode="auto">
          <a:xfrm>
            <a:off x="723900" y="4229100"/>
            <a:ext cx="2628900" cy="2057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Matching Writing Styles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Writing like Shakespeare</a:t>
            </a:r>
          </a:p>
        </p:txBody>
      </p:sp>
      <p:pic>
        <p:nvPicPr>
          <p:cNvPr id="8" name="Picture 7">
            <a:extLst>
              <a:ext uri="{FF2B5EF4-FFF2-40B4-BE49-F238E27FC236}">
                <a16:creationId xmlns:a16="http://schemas.microsoft.com/office/drawing/2014/main" id="{C77DF531-C743-15BF-5CEE-D972A8F3401F}"/>
              </a:ext>
            </a:extLst>
          </p:cNvPr>
          <p:cNvPicPr>
            <a:picLocks noChangeAspect="1"/>
          </p:cNvPicPr>
          <p:nvPr/>
        </p:nvPicPr>
        <p:blipFill>
          <a:blip r:embed="rId3"/>
          <a:stretch>
            <a:fillRect/>
          </a:stretch>
        </p:blipFill>
        <p:spPr>
          <a:xfrm>
            <a:off x="3581400" y="1231401"/>
            <a:ext cx="6743700" cy="5309597"/>
          </a:xfrm>
          <a:prstGeom prst="rect">
            <a:avLst/>
          </a:prstGeom>
        </p:spPr>
      </p:pic>
      <p:sp>
        <p:nvSpPr>
          <p:cNvPr id="9" name="Rectangle 8">
            <a:extLst>
              <a:ext uri="{FF2B5EF4-FFF2-40B4-BE49-F238E27FC236}">
                <a16:creationId xmlns:a16="http://schemas.microsoft.com/office/drawing/2014/main" id="{A17AF637-1B5C-93CF-C239-23513DFDB09D}"/>
              </a:ext>
            </a:extLst>
          </p:cNvPr>
          <p:cNvSpPr/>
          <p:nvPr/>
        </p:nvSpPr>
        <p:spPr bwMode="auto">
          <a:xfrm>
            <a:off x="8724900" y="2400300"/>
            <a:ext cx="2628900" cy="2057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b="1" u="sng"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Supporting Human Work</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Not replacing, but aiding in things like brainstorming, basic content generation, and job assistance</a:t>
            </a:r>
          </a:p>
        </p:txBody>
      </p:sp>
      <p:sp>
        <p:nvSpPr>
          <p:cNvPr id="10" name="Rectangle 9">
            <a:extLst>
              <a:ext uri="{FF2B5EF4-FFF2-40B4-BE49-F238E27FC236}">
                <a16:creationId xmlns:a16="http://schemas.microsoft.com/office/drawing/2014/main" id="{E59FF977-E761-47F6-049C-1D3BCFA3E9DE}"/>
              </a:ext>
            </a:extLst>
          </p:cNvPr>
          <p:cNvSpPr/>
          <p:nvPr/>
        </p:nvSpPr>
        <p:spPr bwMode="auto">
          <a:xfrm>
            <a:off x="8153400" y="4800600"/>
            <a:ext cx="3657600" cy="1485899"/>
          </a:xfrm>
          <a:prstGeom prst="rect">
            <a:avLst/>
          </a:prstGeom>
          <a:ln>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A.I. is ever-evolving (and may someday fuel its own evolution)</a:t>
            </a:r>
          </a:p>
        </p:txBody>
      </p:sp>
    </p:spTree>
    <p:extLst>
      <p:ext uri="{BB962C8B-B14F-4D97-AF65-F5344CB8AC3E}">
        <p14:creationId xmlns:p14="http://schemas.microsoft.com/office/powerpoint/2010/main" val="2467461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1F400-B927-8AF1-4E7B-0FFF0C8AF34F}"/>
              </a:ext>
            </a:extLst>
          </p:cNvPr>
          <p:cNvSpPr>
            <a:spLocks noGrp="1"/>
          </p:cNvSpPr>
          <p:nvPr>
            <p:ph type="title"/>
          </p:nvPr>
        </p:nvSpPr>
        <p:spPr/>
        <p:txBody>
          <a:bodyPr/>
          <a:lstStyle/>
          <a:p>
            <a:r>
              <a:rPr lang="en-US" dirty="0"/>
              <a:t>History of A.I.</a:t>
            </a:r>
          </a:p>
        </p:txBody>
      </p:sp>
      <p:sp>
        <p:nvSpPr>
          <p:cNvPr id="3" name="TextBox 2">
            <a:extLst>
              <a:ext uri="{FF2B5EF4-FFF2-40B4-BE49-F238E27FC236}">
                <a16:creationId xmlns:a16="http://schemas.microsoft.com/office/drawing/2014/main" id="{3E82AFB9-4C87-F608-4FDC-3DA766F60978}"/>
              </a:ext>
            </a:extLst>
          </p:cNvPr>
          <p:cNvSpPr txBox="1"/>
          <p:nvPr/>
        </p:nvSpPr>
        <p:spPr>
          <a:xfrm>
            <a:off x="2438400" y="571500"/>
            <a:ext cx="3164649" cy="517065"/>
          </a:xfrm>
          <a:prstGeom prst="rect">
            <a:avLst/>
          </a:prstGeom>
          <a:noFill/>
        </p:spPr>
        <p:txBody>
          <a:bodyPr wrap="none" lIns="91440" tIns="91440" rIns="91440" bIns="91440" rtlCol="0" anchor="t">
            <a:spAutoFit/>
          </a:bodyPr>
          <a:lstStyle/>
          <a:p>
            <a:pPr>
              <a:lnSpc>
                <a:spcPct val="90000"/>
              </a:lnSpc>
              <a:spcAft>
                <a:spcPts val="600"/>
              </a:spcAft>
            </a:pPr>
            <a:r>
              <a:rPr lang="en-US" sz="2400" i="1" dirty="0">
                <a:gradFill>
                  <a:gsLst>
                    <a:gs pos="2917">
                      <a:schemeClr val="tx1"/>
                    </a:gs>
                    <a:gs pos="30000">
                      <a:schemeClr val="tx1"/>
                    </a:gs>
                  </a:gsLst>
                  <a:lin ang="5400000" scaled="0"/>
                </a:gradFill>
              </a:rPr>
              <a:t>How did we get here?</a:t>
            </a:r>
          </a:p>
        </p:txBody>
      </p:sp>
    </p:spTree>
    <p:extLst>
      <p:ext uri="{BB962C8B-B14F-4D97-AF65-F5344CB8AC3E}">
        <p14:creationId xmlns:p14="http://schemas.microsoft.com/office/powerpoint/2010/main" val="2532771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Alan Turing means to us | The Alan Turing Institute"/>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200" y="0"/>
            <a:ext cx="12268200" cy="6879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723900" y="228600"/>
            <a:ext cx="7086600" cy="685800"/>
          </a:xfrm>
        </p:spPr>
        <p:txBody>
          <a:bodyPr>
            <a:noAutofit/>
          </a:bodyPr>
          <a:lstStyle/>
          <a:p>
            <a:r>
              <a:rPr lang="en-US" dirty="0"/>
              <a:t>The Turing Test – 1950</a:t>
            </a:r>
          </a:p>
        </p:txBody>
      </p:sp>
      <p:sp>
        <p:nvSpPr>
          <p:cNvPr id="4" name="TextBox 3"/>
          <p:cNvSpPr txBox="1"/>
          <p:nvPr/>
        </p:nvSpPr>
        <p:spPr>
          <a:xfrm>
            <a:off x="693760" y="1143000"/>
            <a:ext cx="5973739" cy="293003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Landmark paper in early AI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Conceived by </a:t>
            </a:r>
            <a:r>
              <a:rPr lang="en-US" sz="2800" b="1" dirty="0">
                <a:gradFill>
                  <a:gsLst>
                    <a:gs pos="2917">
                      <a:schemeClr val="tx1"/>
                    </a:gs>
                    <a:gs pos="30000">
                      <a:schemeClr val="tx1"/>
                    </a:gs>
                  </a:gsLst>
                  <a:lin ang="5400000" scaled="0"/>
                </a:gradFill>
              </a:rPr>
              <a:t>Alan Turing </a:t>
            </a:r>
            <a:r>
              <a:rPr lang="en-US" sz="2800" dirty="0">
                <a:gradFill>
                  <a:gsLst>
                    <a:gs pos="2917">
                      <a:schemeClr val="tx1"/>
                    </a:gs>
                    <a:gs pos="30000">
                      <a:schemeClr val="tx1"/>
                    </a:gs>
                  </a:gsLst>
                  <a:lin ang="5400000" scaled="0"/>
                </a:gradFill>
              </a:rPr>
              <a:t>– the father of artificial intelligence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Tests if a machine can “think”</a:t>
            </a:r>
          </a:p>
        </p:txBody>
      </p:sp>
      <p:pic>
        <p:nvPicPr>
          <p:cNvPr id="2052" name="Picture 4" descr="Turing Test in Artificial Intelligence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73033"/>
            <a:ext cx="4057650" cy="264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7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3429000"/>
            <a:ext cx="12192000" cy="0"/>
          </a:xfrm>
          <a:prstGeom prst="line">
            <a:avLst/>
          </a:prstGeom>
          <a:ln w="1524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381000" y="342900"/>
            <a:ext cx="0" cy="301752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9011" y="246767"/>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1950</a:t>
            </a:r>
          </a:p>
          <a:p>
            <a:pPr>
              <a:lnSpc>
                <a:spcPct val="90000"/>
              </a:lnSpc>
              <a:spcAft>
                <a:spcPts val="600"/>
              </a:spcAft>
            </a:pPr>
            <a:r>
              <a:rPr lang="en-US" sz="2400" dirty="0">
                <a:gradFill>
                  <a:gsLst>
                    <a:gs pos="2917">
                      <a:schemeClr val="tx1"/>
                    </a:gs>
                    <a:gs pos="30000">
                      <a:schemeClr val="tx1"/>
                    </a:gs>
                  </a:gsLst>
                  <a:lin ang="5400000" scaled="0"/>
                </a:gradFill>
              </a:rPr>
              <a:t>Turing Test</a:t>
            </a:r>
          </a:p>
        </p:txBody>
      </p:sp>
      <p:cxnSp>
        <p:nvCxnSpPr>
          <p:cNvPr id="10" name="Straight Connector 9"/>
          <p:cNvCxnSpPr/>
          <p:nvPr/>
        </p:nvCxnSpPr>
        <p:spPr>
          <a:xfrm flipH="1" flipV="1">
            <a:off x="663833" y="3428999"/>
            <a:ext cx="1" cy="256031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1964" y="5073590"/>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1951</a:t>
            </a:r>
          </a:p>
          <a:p>
            <a:pPr>
              <a:lnSpc>
                <a:spcPct val="90000"/>
              </a:lnSpc>
              <a:spcAft>
                <a:spcPts val="600"/>
              </a:spcAft>
            </a:pPr>
            <a:r>
              <a:rPr lang="en-US" sz="2400" dirty="0">
                <a:gradFill>
                  <a:gsLst>
                    <a:gs pos="2917">
                      <a:schemeClr val="tx1"/>
                    </a:gs>
                    <a:gs pos="30000">
                      <a:schemeClr val="tx1"/>
                    </a:gs>
                  </a:gsLst>
                  <a:lin ang="5400000" scaled="0"/>
                </a:gradFill>
              </a:rPr>
              <a:t>Game AI</a:t>
            </a:r>
          </a:p>
        </p:txBody>
      </p:sp>
      <p:pic>
        <p:nvPicPr>
          <p:cNvPr id="3076" name="Picture 4" descr="Chessworld: Most Instructive Chess Games for Begin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64" y="3620079"/>
            <a:ext cx="1289145" cy="12891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yOrDie Chec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356" y="3593367"/>
            <a:ext cx="529136" cy="52913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1181100" y="1753396"/>
            <a:ext cx="0" cy="1647975"/>
          </a:xfrm>
          <a:prstGeom prst="line">
            <a:avLst/>
          </a:prstGeom>
          <a:ln w="76200">
            <a:miter lim="800000"/>
            <a:headEnd type="none"/>
            <a:tailEnd type="non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81100" y="1753396"/>
            <a:ext cx="4343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1956</a:t>
            </a:r>
          </a:p>
          <a:p>
            <a:pPr>
              <a:lnSpc>
                <a:spcPct val="90000"/>
              </a:lnSpc>
              <a:spcAft>
                <a:spcPts val="600"/>
              </a:spcAft>
            </a:pPr>
            <a:r>
              <a:rPr lang="en-US" sz="2400" dirty="0">
                <a:gradFill>
                  <a:gsLst>
                    <a:gs pos="2917">
                      <a:schemeClr val="tx1"/>
                    </a:gs>
                    <a:gs pos="30000">
                      <a:schemeClr val="tx1"/>
                    </a:gs>
                  </a:gsLst>
                  <a:lin ang="5400000" scaled="0"/>
                </a:gradFill>
              </a:rPr>
              <a:t>Dartmouth Conference</a:t>
            </a:r>
          </a:p>
          <a:p>
            <a:pPr>
              <a:lnSpc>
                <a:spcPct val="90000"/>
              </a:lnSpc>
              <a:spcAft>
                <a:spcPts val="600"/>
              </a:spcAft>
            </a:pPr>
            <a:r>
              <a:rPr lang="en-US" sz="2000" i="1" dirty="0">
                <a:gradFill>
                  <a:gsLst>
                    <a:gs pos="2917">
                      <a:schemeClr val="tx1"/>
                    </a:gs>
                    <a:gs pos="30000">
                      <a:schemeClr val="tx1"/>
                    </a:gs>
                  </a:gsLst>
                  <a:lin ang="5400000" scaled="0"/>
                </a:gradFill>
              </a:rPr>
              <a:t>Birth of “Artificial Intelligence”</a:t>
            </a:r>
            <a:r>
              <a:rPr lang="en-US" sz="2000" dirty="0">
                <a:gradFill>
                  <a:gsLst>
                    <a:gs pos="2917">
                      <a:schemeClr val="tx1"/>
                    </a:gs>
                    <a:gs pos="30000">
                      <a:schemeClr val="tx1"/>
                    </a:gs>
                  </a:gsLst>
                  <a:lin ang="5400000" scaled="0"/>
                </a:gradFill>
              </a:rPr>
              <a:t> </a:t>
            </a:r>
          </a:p>
        </p:txBody>
      </p:sp>
      <p:cxnSp>
        <p:nvCxnSpPr>
          <p:cNvPr id="26" name="Straight Connector 25"/>
          <p:cNvCxnSpPr/>
          <p:nvPr/>
        </p:nvCxnSpPr>
        <p:spPr>
          <a:xfrm flipV="1">
            <a:off x="2697065" y="3401371"/>
            <a:ext cx="0" cy="143365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697065" y="3462674"/>
            <a:ext cx="2057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1964</a:t>
            </a:r>
          </a:p>
          <a:p>
            <a:pPr>
              <a:lnSpc>
                <a:spcPct val="90000"/>
              </a:lnSpc>
              <a:spcAft>
                <a:spcPts val="600"/>
              </a:spcAft>
            </a:pPr>
            <a:r>
              <a:rPr lang="en-US" sz="2400" dirty="0">
                <a:gradFill>
                  <a:gsLst>
                    <a:gs pos="2917">
                      <a:schemeClr val="tx1"/>
                    </a:gs>
                    <a:gs pos="30000">
                      <a:schemeClr val="tx1"/>
                    </a:gs>
                  </a:gsLst>
                  <a:lin ang="5400000" scaled="0"/>
                </a:gradFill>
              </a:rPr>
              <a:t>ELIZA</a:t>
            </a:r>
          </a:p>
          <a:p>
            <a:pPr>
              <a:lnSpc>
                <a:spcPct val="90000"/>
              </a:lnSpc>
              <a:spcAft>
                <a:spcPts val="600"/>
              </a:spcAft>
            </a:pPr>
            <a:r>
              <a:rPr lang="en-US" sz="2000" i="1" dirty="0" err="1">
                <a:gradFill>
                  <a:gsLst>
                    <a:gs pos="2917">
                      <a:schemeClr val="tx1"/>
                    </a:gs>
                    <a:gs pos="30000">
                      <a:schemeClr val="tx1"/>
                    </a:gs>
                  </a:gsLst>
                  <a:lin ang="5400000" scaled="0"/>
                </a:gradFill>
              </a:rPr>
              <a:t>Chatbot</a:t>
            </a:r>
            <a:endParaRPr lang="en-US" sz="2400" i="1" dirty="0">
              <a:gradFill>
                <a:gsLst>
                  <a:gs pos="2917">
                    <a:schemeClr val="tx1"/>
                  </a:gs>
                  <a:gs pos="30000">
                    <a:schemeClr val="tx1"/>
                  </a:gs>
                </a:gsLst>
                <a:lin ang="5400000" scaled="0"/>
              </a:gradFill>
            </a:endParaRPr>
          </a:p>
        </p:txBody>
      </p:sp>
      <p:cxnSp>
        <p:nvCxnSpPr>
          <p:cNvPr id="37" name="Straight Connector 36"/>
          <p:cNvCxnSpPr/>
          <p:nvPr/>
        </p:nvCxnSpPr>
        <p:spPr>
          <a:xfrm flipV="1">
            <a:off x="5175490" y="342900"/>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175490" y="246767"/>
            <a:ext cx="1828801"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1972</a:t>
            </a:r>
          </a:p>
          <a:p>
            <a:pPr>
              <a:lnSpc>
                <a:spcPct val="90000"/>
              </a:lnSpc>
              <a:spcAft>
                <a:spcPts val="600"/>
              </a:spcAft>
            </a:pPr>
            <a:r>
              <a:rPr lang="en-US" sz="2400" dirty="0">
                <a:gradFill>
                  <a:gsLst>
                    <a:gs pos="2917">
                      <a:schemeClr val="tx1"/>
                    </a:gs>
                    <a:gs pos="30000">
                      <a:schemeClr val="tx1"/>
                    </a:gs>
                  </a:gsLst>
                  <a:lin ang="5400000" scaled="0"/>
                </a:gradFill>
              </a:rPr>
              <a:t>WABOT-1</a:t>
            </a:r>
          </a:p>
          <a:p>
            <a:pPr>
              <a:lnSpc>
                <a:spcPct val="90000"/>
              </a:lnSpc>
              <a:spcAft>
                <a:spcPts val="600"/>
              </a:spcAft>
            </a:pPr>
            <a:r>
              <a:rPr lang="en-US" sz="2000" i="1" dirty="0">
                <a:gradFill>
                  <a:gsLst>
                    <a:gs pos="2917">
                      <a:schemeClr val="tx1"/>
                    </a:gs>
                    <a:gs pos="30000">
                      <a:schemeClr val="tx1"/>
                    </a:gs>
                  </a:gsLst>
                  <a:lin ang="5400000" scaled="0"/>
                </a:gradFill>
              </a:rPr>
              <a:t>1</a:t>
            </a:r>
            <a:r>
              <a:rPr lang="en-US" sz="2000" i="1" baseline="30000" dirty="0">
                <a:gradFill>
                  <a:gsLst>
                    <a:gs pos="2917">
                      <a:schemeClr val="tx1"/>
                    </a:gs>
                    <a:gs pos="30000">
                      <a:schemeClr val="tx1"/>
                    </a:gs>
                  </a:gsLst>
                  <a:lin ang="5400000" scaled="0"/>
                </a:gradFill>
              </a:rPr>
              <a:t>st</a:t>
            </a:r>
            <a:r>
              <a:rPr lang="en-US" sz="2000" i="1" dirty="0">
                <a:gradFill>
                  <a:gsLst>
                    <a:gs pos="2917">
                      <a:schemeClr val="tx1"/>
                    </a:gs>
                    <a:gs pos="30000">
                      <a:schemeClr val="tx1"/>
                    </a:gs>
                  </a:gsLst>
                  <a:lin ang="5400000" scaled="0"/>
                </a:gradFill>
              </a:rPr>
              <a:t> Android</a:t>
            </a:r>
          </a:p>
        </p:txBody>
      </p:sp>
      <p:pic>
        <p:nvPicPr>
          <p:cNvPr id="3080" name="Picture 8" descr="Wabot 2 - ROBOTS: Your Guide to the World of Robo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591" y="352277"/>
            <a:ext cx="1905000" cy="142875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4865141" y="3475568"/>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952500" y="5139229"/>
            <a:ext cx="3912641" cy="1668149"/>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1968</a:t>
            </a:r>
          </a:p>
          <a:p>
            <a:pPr algn="r">
              <a:lnSpc>
                <a:spcPct val="90000"/>
              </a:lnSpc>
              <a:spcAft>
                <a:spcPts val="600"/>
              </a:spcAft>
            </a:pPr>
            <a:r>
              <a:rPr lang="en-US" sz="2400" dirty="0">
                <a:gradFill>
                  <a:gsLst>
                    <a:gs pos="2917">
                      <a:schemeClr val="tx1"/>
                    </a:gs>
                    <a:gs pos="30000">
                      <a:schemeClr val="tx1"/>
                    </a:gs>
                  </a:gsLst>
                  <a:lin ang="5400000" scaled="0"/>
                </a:gradFill>
              </a:rPr>
              <a:t>SHRDLU</a:t>
            </a:r>
          </a:p>
          <a:p>
            <a:pPr algn="r">
              <a:lnSpc>
                <a:spcPct val="90000"/>
              </a:lnSpc>
              <a:spcAft>
                <a:spcPts val="600"/>
              </a:spcAft>
            </a:pPr>
            <a:r>
              <a:rPr lang="en-US" sz="2000" i="1" dirty="0">
                <a:gradFill>
                  <a:gsLst>
                    <a:gs pos="2917">
                      <a:schemeClr val="tx1"/>
                    </a:gs>
                    <a:gs pos="30000">
                      <a:schemeClr val="tx1"/>
                    </a:gs>
                  </a:gsLst>
                  <a:lin ang="5400000" scaled="0"/>
                </a:gradFill>
              </a:rPr>
              <a:t>Understanding natural language in blocks world</a:t>
            </a:r>
          </a:p>
        </p:txBody>
      </p:sp>
      <p:cxnSp>
        <p:nvCxnSpPr>
          <p:cNvPr id="51" name="Straight Connector 50"/>
          <p:cNvCxnSpPr/>
          <p:nvPr/>
        </p:nvCxnSpPr>
        <p:spPr>
          <a:xfrm flipV="1">
            <a:off x="5524500" y="3429000"/>
            <a:ext cx="0" cy="10287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5524500" y="3441438"/>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1974-1979</a:t>
            </a:r>
          </a:p>
          <a:p>
            <a:pPr>
              <a:lnSpc>
                <a:spcPct val="90000"/>
              </a:lnSpc>
              <a:spcAft>
                <a:spcPts val="600"/>
              </a:spcAft>
            </a:pPr>
            <a:r>
              <a:rPr lang="en-US" sz="2400" dirty="0">
                <a:gradFill>
                  <a:gsLst>
                    <a:gs pos="2917">
                      <a:schemeClr val="tx1"/>
                    </a:gs>
                    <a:gs pos="30000">
                      <a:schemeClr val="tx1"/>
                    </a:gs>
                  </a:gsLst>
                  <a:lin ang="5400000" scaled="0"/>
                </a:gradFill>
              </a:rPr>
              <a:t>1</a:t>
            </a:r>
            <a:r>
              <a:rPr lang="en-US" sz="2400" baseline="30000" dirty="0">
                <a:gradFill>
                  <a:gsLst>
                    <a:gs pos="2917">
                      <a:schemeClr val="tx1"/>
                    </a:gs>
                    <a:gs pos="30000">
                      <a:schemeClr val="tx1"/>
                    </a:gs>
                  </a:gsLst>
                  <a:lin ang="5400000" scaled="0"/>
                </a:gradFill>
              </a:rPr>
              <a:t>st</a:t>
            </a:r>
            <a:r>
              <a:rPr lang="en-US" sz="2400" dirty="0">
                <a:gradFill>
                  <a:gsLst>
                    <a:gs pos="2917">
                      <a:schemeClr val="tx1"/>
                    </a:gs>
                    <a:gs pos="30000">
                      <a:schemeClr val="tx1"/>
                    </a:gs>
                  </a:gsLst>
                  <a:lin ang="5400000" scaled="0"/>
                </a:gradFill>
              </a:rPr>
              <a:t> AI Winter</a:t>
            </a:r>
            <a:endParaRPr lang="en-US" sz="2400" i="1" dirty="0">
              <a:gradFill>
                <a:gsLst>
                  <a:gs pos="2917">
                    <a:schemeClr val="tx1"/>
                  </a:gs>
                  <a:gs pos="30000">
                    <a:schemeClr val="tx1"/>
                  </a:gs>
                </a:gsLst>
                <a:lin ang="5400000" scaled="0"/>
              </a:gradFill>
            </a:endParaRPr>
          </a:p>
        </p:txBody>
      </p:sp>
      <p:cxnSp>
        <p:nvCxnSpPr>
          <p:cNvPr id="54" name="Straight Connector 53"/>
          <p:cNvCxnSpPr/>
          <p:nvPr/>
        </p:nvCxnSpPr>
        <p:spPr>
          <a:xfrm flipV="1">
            <a:off x="7350245" y="2150462"/>
            <a:ext cx="0" cy="1290976"/>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5292845" y="2037849"/>
            <a:ext cx="2057400" cy="13911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1980</a:t>
            </a:r>
          </a:p>
          <a:p>
            <a:pPr algn="r">
              <a:lnSpc>
                <a:spcPct val="90000"/>
              </a:lnSpc>
              <a:spcAft>
                <a:spcPts val="600"/>
              </a:spcAft>
            </a:pPr>
            <a:r>
              <a:rPr lang="en-US" sz="2400" dirty="0">
                <a:gradFill>
                  <a:gsLst>
                    <a:gs pos="2917">
                      <a:schemeClr val="tx1"/>
                    </a:gs>
                    <a:gs pos="30000">
                      <a:schemeClr val="tx1"/>
                    </a:gs>
                  </a:gsLst>
                  <a:lin ang="5400000" scaled="0"/>
                </a:gradFill>
              </a:rPr>
              <a:t>XCON</a:t>
            </a:r>
          </a:p>
          <a:p>
            <a:pPr algn="r">
              <a:lnSpc>
                <a:spcPct val="90000"/>
              </a:lnSpc>
              <a:spcAft>
                <a:spcPts val="600"/>
              </a:spcAft>
            </a:pPr>
            <a:r>
              <a:rPr lang="en-US" sz="2000" i="1" dirty="0">
                <a:gradFill>
                  <a:gsLst>
                    <a:gs pos="2917">
                      <a:schemeClr val="tx1"/>
                    </a:gs>
                    <a:gs pos="30000">
                      <a:schemeClr val="tx1"/>
                    </a:gs>
                  </a:gsLst>
                  <a:lin ang="5400000" scaled="0"/>
                </a:gradFill>
              </a:rPr>
              <a:t>Expert system</a:t>
            </a:r>
          </a:p>
        </p:txBody>
      </p:sp>
      <p:cxnSp>
        <p:nvCxnSpPr>
          <p:cNvPr id="60" name="Straight Connector 59"/>
          <p:cNvCxnSpPr/>
          <p:nvPr/>
        </p:nvCxnSpPr>
        <p:spPr>
          <a:xfrm flipV="1">
            <a:off x="80391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5633396" y="5409404"/>
            <a:ext cx="2438042" cy="1369606"/>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1982</a:t>
            </a:r>
          </a:p>
          <a:p>
            <a:pPr algn="r">
              <a:lnSpc>
                <a:spcPct val="90000"/>
              </a:lnSpc>
              <a:spcAft>
                <a:spcPts val="600"/>
              </a:spcAft>
            </a:pPr>
            <a:r>
              <a:rPr lang="en-US" sz="2400" dirty="0">
                <a:gradFill>
                  <a:gsLst>
                    <a:gs pos="2917">
                      <a:schemeClr val="tx1"/>
                    </a:gs>
                    <a:gs pos="30000">
                      <a:schemeClr val="tx1"/>
                    </a:gs>
                  </a:gsLst>
                  <a:lin ang="5400000" scaled="0"/>
                </a:gradFill>
              </a:rPr>
              <a:t>Connectionism Revival</a:t>
            </a:r>
          </a:p>
        </p:txBody>
      </p:sp>
      <p:pic>
        <p:nvPicPr>
          <p:cNvPr id="3082" name="Picture 10" descr="https://upload.wikimedia.org/wikipedia/commons/9/95/Hopfield-net.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103138" y="4707537"/>
            <a:ext cx="1057031" cy="110129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526910" y="988756"/>
            <a:ext cx="2254010"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1987-1993</a:t>
            </a:r>
          </a:p>
          <a:p>
            <a:pPr algn="r">
              <a:lnSpc>
                <a:spcPct val="90000"/>
              </a:lnSpc>
              <a:spcAft>
                <a:spcPts val="600"/>
              </a:spcAft>
            </a:pPr>
            <a:r>
              <a:rPr lang="en-US" sz="2400" dirty="0">
                <a:gradFill>
                  <a:gsLst>
                    <a:gs pos="2917">
                      <a:schemeClr val="tx1"/>
                    </a:gs>
                    <a:gs pos="30000">
                      <a:schemeClr val="tx1"/>
                    </a:gs>
                  </a:gsLst>
                  <a:lin ang="5400000" scaled="0"/>
                </a:gradFill>
              </a:rPr>
              <a:t>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AI Winter</a:t>
            </a:r>
            <a:endParaRPr lang="en-US" sz="2000" i="1" dirty="0">
              <a:gradFill>
                <a:gsLst>
                  <a:gs pos="2917">
                    <a:schemeClr val="tx1"/>
                  </a:gs>
                  <a:gs pos="30000">
                    <a:schemeClr val="tx1"/>
                  </a:gs>
                </a:gsLst>
                <a:lin ang="5400000" scaled="0"/>
              </a:gradFill>
            </a:endParaRPr>
          </a:p>
        </p:txBody>
      </p:sp>
      <p:cxnSp>
        <p:nvCxnSpPr>
          <p:cNvPr id="65" name="Straight Connector 64"/>
          <p:cNvCxnSpPr/>
          <p:nvPr/>
        </p:nvCxnSpPr>
        <p:spPr>
          <a:xfrm flipH="1" flipV="1">
            <a:off x="8711676" y="1066652"/>
            <a:ext cx="10024" cy="2396022"/>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9182100" y="3420495"/>
            <a:ext cx="0" cy="165309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9182100" y="3487939"/>
            <a:ext cx="1828801" cy="1702004"/>
          </a:xfrm>
          <a:prstGeom prst="rect">
            <a:avLst/>
          </a:prstGeom>
          <a:noFill/>
        </p:spPr>
        <p:txBody>
          <a:bodyPr wrap="square" lIns="182880" tIns="146304" rIns="182880" bIns="146304" rtlCol="0">
            <a:spAutoFit/>
          </a:bodyPr>
          <a:lstStyle/>
          <a:p>
            <a:pPr>
              <a:lnSpc>
                <a:spcPct val="90000"/>
              </a:lnSpc>
              <a:spcAft>
                <a:spcPts val="600"/>
              </a:spcAft>
            </a:pPr>
            <a:r>
              <a:rPr lang="en-US" sz="2400" b="1" dirty="0"/>
              <a:t>1997</a:t>
            </a:r>
          </a:p>
          <a:p>
            <a:pPr>
              <a:lnSpc>
                <a:spcPct val="90000"/>
              </a:lnSpc>
              <a:spcAft>
                <a:spcPts val="600"/>
              </a:spcAft>
            </a:pPr>
            <a:r>
              <a:rPr lang="en-US" sz="2400" dirty="0">
                <a:gradFill>
                  <a:gsLst>
                    <a:gs pos="2917">
                      <a:schemeClr val="tx1"/>
                    </a:gs>
                    <a:gs pos="30000">
                      <a:schemeClr val="tx1"/>
                    </a:gs>
                  </a:gsLst>
                  <a:lin ang="5400000" scaled="0"/>
                </a:gradFill>
              </a:rPr>
              <a:t>Deep Blue defeats Kasparov</a:t>
            </a:r>
            <a:endParaRPr lang="en-US" sz="2000" i="1" dirty="0">
              <a:gradFill>
                <a:gsLst>
                  <a:gs pos="2917">
                    <a:schemeClr val="tx1"/>
                  </a:gs>
                  <a:gs pos="30000">
                    <a:schemeClr val="tx1"/>
                  </a:gs>
                </a:gsLst>
                <a:lin ang="5400000" scaled="0"/>
              </a:gradFill>
            </a:endParaRPr>
          </a:p>
        </p:txBody>
      </p:sp>
      <p:cxnSp>
        <p:nvCxnSpPr>
          <p:cNvPr id="73" name="Straight Connector 72"/>
          <p:cNvCxnSpPr/>
          <p:nvPr/>
        </p:nvCxnSpPr>
        <p:spPr>
          <a:xfrm flipV="1">
            <a:off x="9892989" y="531432"/>
            <a:ext cx="0" cy="286993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9875361" y="448486"/>
            <a:ext cx="2121371" cy="1369606"/>
          </a:xfrm>
          <a:prstGeom prst="rect">
            <a:avLst/>
          </a:prstGeom>
          <a:noFill/>
        </p:spPr>
        <p:txBody>
          <a:bodyPr wrap="square" lIns="182880" tIns="146304" rIns="182880" bIns="146304" rtlCol="0">
            <a:spAutoFit/>
          </a:bodyPr>
          <a:lstStyle/>
          <a:p>
            <a:pPr>
              <a:lnSpc>
                <a:spcPct val="90000"/>
              </a:lnSpc>
              <a:spcAft>
                <a:spcPts val="600"/>
              </a:spcAft>
            </a:pPr>
            <a:r>
              <a:rPr lang="en-US" sz="2400" b="1" dirty="0"/>
              <a:t>2011</a:t>
            </a:r>
          </a:p>
          <a:p>
            <a:pPr>
              <a:lnSpc>
                <a:spcPct val="90000"/>
              </a:lnSpc>
              <a:spcAft>
                <a:spcPts val="600"/>
              </a:spcAft>
            </a:pPr>
            <a:r>
              <a:rPr lang="en-US" sz="2400" dirty="0">
                <a:gradFill>
                  <a:gsLst>
                    <a:gs pos="2917">
                      <a:schemeClr val="tx1"/>
                    </a:gs>
                    <a:gs pos="30000">
                      <a:schemeClr val="tx1"/>
                    </a:gs>
                  </a:gsLst>
                  <a:lin ang="5400000" scaled="0"/>
                </a:gradFill>
              </a:rPr>
              <a:t>Watson wins Jeopardy!</a:t>
            </a:r>
            <a:endParaRPr lang="en-US" sz="2000" i="1" dirty="0">
              <a:gradFill>
                <a:gsLst>
                  <a:gs pos="2917">
                    <a:schemeClr val="tx1"/>
                  </a:gs>
                  <a:gs pos="30000">
                    <a:schemeClr val="tx1"/>
                  </a:gs>
                </a:gsLst>
                <a:lin ang="5400000" scaled="0"/>
              </a:gradFill>
            </a:endParaRPr>
          </a:p>
        </p:txBody>
      </p:sp>
      <p:pic>
        <p:nvPicPr>
          <p:cNvPr id="3086" name="Picture 14" descr="Watson and the Jeopardy! Challenge - YouTube"/>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10078683" y="1727155"/>
            <a:ext cx="1095998" cy="155747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p:cNvCxnSpPr/>
          <p:nvPr/>
        </p:nvCxnSpPr>
        <p:spPr>
          <a:xfrm flipV="1">
            <a:off x="113538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8267700" y="5410639"/>
            <a:ext cx="3155399" cy="14465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Present</a:t>
            </a:r>
          </a:p>
          <a:p>
            <a:pPr algn="r">
              <a:lnSpc>
                <a:spcPct val="90000"/>
              </a:lnSpc>
              <a:spcAft>
                <a:spcPts val="600"/>
              </a:spcAft>
            </a:pPr>
            <a:r>
              <a:rPr lang="en-US" sz="2400" dirty="0">
                <a:gradFill>
                  <a:gsLst>
                    <a:gs pos="2917">
                      <a:schemeClr val="tx1"/>
                    </a:gs>
                    <a:gs pos="30000">
                      <a:schemeClr val="tx1"/>
                    </a:gs>
                  </a:gsLst>
                  <a:lin ang="5400000" scaled="0"/>
                </a:gradFill>
              </a:rPr>
              <a:t> , </a:t>
            </a:r>
          </a:p>
          <a:p>
            <a:pPr algn="r">
              <a:lnSpc>
                <a:spcPct val="90000"/>
              </a:lnSpc>
              <a:spcAft>
                <a:spcPts val="600"/>
              </a:spcAft>
            </a:pPr>
            <a:r>
              <a:rPr lang="en-US" sz="2400" dirty="0">
                <a:gradFill>
                  <a:gsLst>
                    <a:gs pos="2917">
                      <a:schemeClr val="tx1"/>
                    </a:gs>
                    <a:gs pos="30000">
                      <a:schemeClr val="tx1"/>
                    </a:gs>
                  </a:gsLst>
                  <a:lin ang="5400000" scaled="0"/>
                </a:gradFill>
              </a:rPr>
              <a:t>LLMs, </a:t>
            </a:r>
            <a:r>
              <a:rPr lang="en-US" sz="2400" dirty="0" err="1">
                <a:gradFill>
                  <a:gsLst>
                    <a:gs pos="2917">
                      <a:schemeClr val="tx1"/>
                    </a:gs>
                    <a:gs pos="30000">
                      <a:schemeClr val="tx1"/>
                    </a:gs>
                  </a:gsLst>
                  <a:lin ang="5400000" scaled="0"/>
                </a:gradFill>
              </a:rPr>
              <a:t>GenAI</a:t>
            </a:r>
            <a:endParaRPr lang="en-US" sz="2400" dirty="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8C6C63AB-11C4-DB6C-9B50-C3348EB6C19D}"/>
              </a:ext>
            </a:extLst>
          </p:cNvPr>
          <p:cNvSpPr/>
          <p:nvPr/>
        </p:nvSpPr>
        <p:spPr bwMode="auto">
          <a:xfrm>
            <a:off x="716176" y="5073590"/>
            <a:ext cx="1547854" cy="922558"/>
          </a:xfrm>
          <a:custGeom>
            <a:avLst/>
            <a:gdLst>
              <a:gd name="connsiteX0" fmla="*/ 0 w 1547854"/>
              <a:gd name="connsiteY0" fmla="*/ 0 h 922558"/>
              <a:gd name="connsiteX1" fmla="*/ 500473 w 1547854"/>
              <a:gd name="connsiteY1" fmla="*/ 0 h 922558"/>
              <a:gd name="connsiteX2" fmla="*/ 1000946 w 1547854"/>
              <a:gd name="connsiteY2" fmla="*/ 0 h 922558"/>
              <a:gd name="connsiteX3" fmla="*/ 1547854 w 1547854"/>
              <a:gd name="connsiteY3" fmla="*/ 0 h 922558"/>
              <a:gd name="connsiteX4" fmla="*/ 1547854 w 1547854"/>
              <a:gd name="connsiteY4" fmla="*/ 442828 h 922558"/>
              <a:gd name="connsiteX5" fmla="*/ 1547854 w 1547854"/>
              <a:gd name="connsiteY5" fmla="*/ 922558 h 922558"/>
              <a:gd name="connsiteX6" fmla="*/ 1047381 w 1547854"/>
              <a:gd name="connsiteY6" fmla="*/ 922558 h 922558"/>
              <a:gd name="connsiteX7" fmla="*/ 515951 w 1547854"/>
              <a:gd name="connsiteY7" fmla="*/ 922558 h 922558"/>
              <a:gd name="connsiteX8" fmla="*/ 0 w 1547854"/>
              <a:gd name="connsiteY8" fmla="*/ 922558 h 922558"/>
              <a:gd name="connsiteX9" fmla="*/ 0 w 1547854"/>
              <a:gd name="connsiteY9" fmla="*/ 452053 h 922558"/>
              <a:gd name="connsiteX10" fmla="*/ 0 w 1547854"/>
              <a:gd name="connsiteY10" fmla="*/ 0 h 92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854" h="922558" extrusionOk="0">
                <a:moveTo>
                  <a:pt x="0" y="0"/>
                </a:moveTo>
                <a:cubicBezTo>
                  <a:pt x="178141" y="7023"/>
                  <a:pt x="367453" y="-2226"/>
                  <a:pt x="500473" y="0"/>
                </a:cubicBezTo>
                <a:cubicBezTo>
                  <a:pt x="633493" y="2226"/>
                  <a:pt x="880968" y="-21902"/>
                  <a:pt x="1000946" y="0"/>
                </a:cubicBezTo>
                <a:cubicBezTo>
                  <a:pt x="1120924" y="21902"/>
                  <a:pt x="1374613" y="6953"/>
                  <a:pt x="1547854" y="0"/>
                </a:cubicBezTo>
                <a:cubicBezTo>
                  <a:pt x="1531452" y="153542"/>
                  <a:pt x="1569454" y="300641"/>
                  <a:pt x="1547854" y="442828"/>
                </a:cubicBezTo>
                <a:cubicBezTo>
                  <a:pt x="1526254" y="585015"/>
                  <a:pt x="1542520" y="785165"/>
                  <a:pt x="1547854" y="922558"/>
                </a:cubicBezTo>
                <a:cubicBezTo>
                  <a:pt x="1417157" y="902998"/>
                  <a:pt x="1255188" y="900363"/>
                  <a:pt x="1047381" y="922558"/>
                </a:cubicBezTo>
                <a:cubicBezTo>
                  <a:pt x="839574" y="944753"/>
                  <a:pt x="671024" y="929451"/>
                  <a:pt x="515951" y="922558"/>
                </a:cubicBezTo>
                <a:cubicBezTo>
                  <a:pt x="360878" y="915666"/>
                  <a:pt x="105262" y="914695"/>
                  <a:pt x="0" y="922558"/>
                </a:cubicBezTo>
                <a:cubicBezTo>
                  <a:pt x="-3400" y="787268"/>
                  <a:pt x="15937" y="632585"/>
                  <a:pt x="0" y="452053"/>
                </a:cubicBezTo>
                <a:cubicBezTo>
                  <a:pt x="-15937" y="271521"/>
                  <a:pt x="-8305" y="165182"/>
                  <a:pt x="0" y="0"/>
                </a:cubicBezTo>
                <a:close/>
              </a:path>
            </a:pathLst>
          </a:custGeom>
          <a:noFill/>
          <a:ln w="57150">
            <a:solidFill>
              <a:schemeClr val="tx2"/>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B76E97B6-00C8-DA82-1DA0-360BA5F62CF9}"/>
              </a:ext>
            </a:extLst>
          </p:cNvPr>
          <p:cNvSpPr/>
          <p:nvPr/>
        </p:nvSpPr>
        <p:spPr bwMode="auto">
          <a:xfrm>
            <a:off x="9234443" y="3593368"/>
            <a:ext cx="1776457" cy="1477850"/>
          </a:xfrm>
          <a:custGeom>
            <a:avLst/>
            <a:gdLst>
              <a:gd name="connsiteX0" fmla="*/ 0 w 1776457"/>
              <a:gd name="connsiteY0" fmla="*/ 0 h 1477850"/>
              <a:gd name="connsiteX1" fmla="*/ 574388 w 1776457"/>
              <a:gd name="connsiteY1" fmla="*/ 0 h 1477850"/>
              <a:gd name="connsiteX2" fmla="*/ 1148776 w 1776457"/>
              <a:gd name="connsiteY2" fmla="*/ 0 h 1477850"/>
              <a:gd name="connsiteX3" fmla="*/ 1776457 w 1776457"/>
              <a:gd name="connsiteY3" fmla="*/ 0 h 1477850"/>
              <a:gd name="connsiteX4" fmla="*/ 1776457 w 1776457"/>
              <a:gd name="connsiteY4" fmla="*/ 463060 h 1477850"/>
              <a:gd name="connsiteX5" fmla="*/ 1776457 w 1776457"/>
              <a:gd name="connsiteY5" fmla="*/ 955676 h 1477850"/>
              <a:gd name="connsiteX6" fmla="*/ 1776457 w 1776457"/>
              <a:gd name="connsiteY6" fmla="*/ 1477850 h 1477850"/>
              <a:gd name="connsiteX7" fmla="*/ 1166540 w 1776457"/>
              <a:gd name="connsiteY7" fmla="*/ 1477850 h 1477850"/>
              <a:gd name="connsiteX8" fmla="*/ 609917 w 1776457"/>
              <a:gd name="connsiteY8" fmla="*/ 1477850 h 1477850"/>
              <a:gd name="connsiteX9" fmla="*/ 0 w 1776457"/>
              <a:gd name="connsiteY9" fmla="*/ 1477850 h 1477850"/>
              <a:gd name="connsiteX10" fmla="*/ 0 w 1776457"/>
              <a:gd name="connsiteY10" fmla="*/ 1014790 h 1477850"/>
              <a:gd name="connsiteX11" fmla="*/ 0 w 1776457"/>
              <a:gd name="connsiteY11" fmla="*/ 536952 h 1477850"/>
              <a:gd name="connsiteX12" fmla="*/ 0 w 1776457"/>
              <a:gd name="connsiteY12" fmla="*/ 0 h 14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57" h="1477850" extrusionOk="0">
                <a:moveTo>
                  <a:pt x="0" y="0"/>
                </a:moveTo>
                <a:cubicBezTo>
                  <a:pt x="273158" y="-15414"/>
                  <a:pt x="345715" y="-13700"/>
                  <a:pt x="574388" y="0"/>
                </a:cubicBezTo>
                <a:cubicBezTo>
                  <a:pt x="803061" y="13700"/>
                  <a:pt x="938887" y="-2530"/>
                  <a:pt x="1148776" y="0"/>
                </a:cubicBezTo>
                <a:cubicBezTo>
                  <a:pt x="1358665" y="2530"/>
                  <a:pt x="1628254" y="13214"/>
                  <a:pt x="1776457" y="0"/>
                </a:cubicBezTo>
                <a:cubicBezTo>
                  <a:pt x="1795453" y="96321"/>
                  <a:pt x="1780249" y="315044"/>
                  <a:pt x="1776457" y="463060"/>
                </a:cubicBezTo>
                <a:cubicBezTo>
                  <a:pt x="1772665" y="611076"/>
                  <a:pt x="1788728" y="794074"/>
                  <a:pt x="1776457" y="955676"/>
                </a:cubicBezTo>
                <a:cubicBezTo>
                  <a:pt x="1764186" y="1117278"/>
                  <a:pt x="1767113" y="1368540"/>
                  <a:pt x="1776457" y="1477850"/>
                </a:cubicBezTo>
                <a:cubicBezTo>
                  <a:pt x="1629878" y="1506466"/>
                  <a:pt x="1466640" y="1452289"/>
                  <a:pt x="1166540" y="1477850"/>
                </a:cubicBezTo>
                <a:cubicBezTo>
                  <a:pt x="866440" y="1503411"/>
                  <a:pt x="865109" y="1466779"/>
                  <a:pt x="609917" y="1477850"/>
                </a:cubicBezTo>
                <a:cubicBezTo>
                  <a:pt x="354725" y="1488921"/>
                  <a:pt x="193737" y="1461558"/>
                  <a:pt x="0" y="1477850"/>
                </a:cubicBezTo>
                <a:cubicBezTo>
                  <a:pt x="-18099" y="1276183"/>
                  <a:pt x="-15498" y="1167610"/>
                  <a:pt x="0" y="1014790"/>
                </a:cubicBezTo>
                <a:cubicBezTo>
                  <a:pt x="15498" y="861970"/>
                  <a:pt x="-12501" y="733147"/>
                  <a:pt x="0" y="536952"/>
                </a:cubicBezTo>
                <a:cubicBezTo>
                  <a:pt x="12501" y="340757"/>
                  <a:pt x="-3888" y="196407"/>
                  <a:pt x="0" y="0"/>
                </a:cubicBezTo>
                <a:close/>
              </a:path>
            </a:pathLst>
          </a:custGeom>
          <a:noFill/>
          <a:ln w="57150">
            <a:solidFill>
              <a:schemeClr val="tx2"/>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5430BCAF-D44C-7D60-E14B-CBFFCA366ED8}"/>
              </a:ext>
            </a:extLst>
          </p:cNvPr>
          <p:cNvCxnSpPr>
            <a:cxnSpLocks/>
            <a:stCxn id="2" idx="3"/>
            <a:endCxn id="4" idx="1"/>
          </p:cNvCxnSpPr>
          <p:nvPr/>
        </p:nvCxnSpPr>
        <p:spPr>
          <a:xfrm flipV="1">
            <a:off x="2264030" y="4332293"/>
            <a:ext cx="6970413" cy="1202576"/>
          </a:xfrm>
          <a:prstGeom prst="straightConnector1">
            <a:avLst/>
          </a:prstGeom>
          <a:ln w="57150">
            <a:solidFill>
              <a:schemeClr val="tx2"/>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2C7EB0FE-B5DE-1CEC-96C6-A8DCF56A095F}"/>
              </a:ext>
            </a:extLst>
          </p:cNvPr>
          <p:cNvSpPr/>
          <p:nvPr/>
        </p:nvSpPr>
        <p:spPr bwMode="auto">
          <a:xfrm>
            <a:off x="2819455" y="3525726"/>
            <a:ext cx="1104845" cy="1309300"/>
          </a:xfrm>
          <a:custGeom>
            <a:avLst/>
            <a:gdLst>
              <a:gd name="connsiteX0" fmla="*/ 0 w 1104845"/>
              <a:gd name="connsiteY0" fmla="*/ 0 h 1309300"/>
              <a:gd name="connsiteX1" fmla="*/ 541374 w 1104845"/>
              <a:gd name="connsiteY1" fmla="*/ 0 h 1309300"/>
              <a:gd name="connsiteX2" fmla="*/ 1104845 w 1104845"/>
              <a:gd name="connsiteY2" fmla="*/ 0 h 1309300"/>
              <a:gd name="connsiteX3" fmla="*/ 1104845 w 1104845"/>
              <a:gd name="connsiteY3" fmla="*/ 680836 h 1309300"/>
              <a:gd name="connsiteX4" fmla="*/ 1104845 w 1104845"/>
              <a:gd name="connsiteY4" fmla="*/ 1309300 h 1309300"/>
              <a:gd name="connsiteX5" fmla="*/ 552423 w 1104845"/>
              <a:gd name="connsiteY5" fmla="*/ 1309300 h 1309300"/>
              <a:gd name="connsiteX6" fmla="*/ 0 w 1104845"/>
              <a:gd name="connsiteY6" fmla="*/ 1309300 h 1309300"/>
              <a:gd name="connsiteX7" fmla="*/ 0 w 1104845"/>
              <a:gd name="connsiteY7" fmla="*/ 641557 h 1309300"/>
              <a:gd name="connsiteX8" fmla="*/ 0 w 1104845"/>
              <a:gd name="connsiteY8" fmla="*/ 0 h 130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845" h="1309300" extrusionOk="0">
                <a:moveTo>
                  <a:pt x="0" y="0"/>
                </a:moveTo>
                <a:cubicBezTo>
                  <a:pt x="219491" y="24704"/>
                  <a:pt x="395402" y="-18689"/>
                  <a:pt x="541374" y="0"/>
                </a:cubicBezTo>
                <a:cubicBezTo>
                  <a:pt x="687346" y="18689"/>
                  <a:pt x="859632" y="14338"/>
                  <a:pt x="1104845" y="0"/>
                </a:cubicBezTo>
                <a:cubicBezTo>
                  <a:pt x="1101012" y="311688"/>
                  <a:pt x="1105723" y="530265"/>
                  <a:pt x="1104845" y="680836"/>
                </a:cubicBezTo>
                <a:cubicBezTo>
                  <a:pt x="1103967" y="831407"/>
                  <a:pt x="1117740" y="1019805"/>
                  <a:pt x="1104845" y="1309300"/>
                </a:cubicBezTo>
                <a:cubicBezTo>
                  <a:pt x="859712" y="1309865"/>
                  <a:pt x="709284" y="1287749"/>
                  <a:pt x="552423" y="1309300"/>
                </a:cubicBezTo>
                <a:cubicBezTo>
                  <a:pt x="395562" y="1330851"/>
                  <a:pt x="244968" y="1292663"/>
                  <a:pt x="0" y="1309300"/>
                </a:cubicBezTo>
                <a:cubicBezTo>
                  <a:pt x="26599" y="1113376"/>
                  <a:pt x="-322" y="785368"/>
                  <a:pt x="0" y="641557"/>
                </a:cubicBezTo>
                <a:cubicBezTo>
                  <a:pt x="322" y="497746"/>
                  <a:pt x="-13388" y="299554"/>
                  <a:pt x="0" y="0"/>
                </a:cubicBezTo>
                <a:close/>
              </a:path>
            </a:pathLst>
          </a:custGeom>
          <a:noFill/>
          <a:ln w="57150">
            <a:solidFill>
              <a:schemeClr val="accent1"/>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48BD0B1-F6DF-7254-7454-891C612C1CFB}"/>
              </a:ext>
            </a:extLst>
          </p:cNvPr>
          <p:cNvSpPr/>
          <p:nvPr/>
        </p:nvSpPr>
        <p:spPr bwMode="auto">
          <a:xfrm>
            <a:off x="9388200" y="6316890"/>
            <a:ext cx="914398" cy="452442"/>
          </a:xfrm>
          <a:custGeom>
            <a:avLst/>
            <a:gdLst>
              <a:gd name="connsiteX0" fmla="*/ 0 w 914398"/>
              <a:gd name="connsiteY0" fmla="*/ 0 h 452442"/>
              <a:gd name="connsiteX1" fmla="*/ 448055 w 914398"/>
              <a:gd name="connsiteY1" fmla="*/ 0 h 452442"/>
              <a:gd name="connsiteX2" fmla="*/ 914398 w 914398"/>
              <a:gd name="connsiteY2" fmla="*/ 0 h 452442"/>
              <a:gd name="connsiteX3" fmla="*/ 914398 w 914398"/>
              <a:gd name="connsiteY3" fmla="*/ 452442 h 452442"/>
              <a:gd name="connsiteX4" fmla="*/ 457199 w 914398"/>
              <a:gd name="connsiteY4" fmla="*/ 452442 h 452442"/>
              <a:gd name="connsiteX5" fmla="*/ 0 w 914398"/>
              <a:gd name="connsiteY5" fmla="*/ 452442 h 452442"/>
              <a:gd name="connsiteX6" fmla="*/ 0 w 914398"/>
              <a:gd name="connsiteY6" fmla="*/ 0 h 45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8" h="452442" extrusionOk="0">
                <a:moveTo>
                  <a:pt x="0" y="0"/>
                </a:moveTo>
                <a:cubicBezTo>
                  <a:pt x="96158" y="-14942"/>
                  <a:pt x="265948" y="14822"/>
                  <a:pt x="448055" y="0"/>
                </a:cubicBezTo>
                <a:cubicBezTo>
                  <a:pt x="630162" y="-14822"/>
                  <a:pt x="685936" y="-13468"/>
                  <a:pt x="914398" y="0"/>
                </a:cubicBezTo>
                <a:cubicBezTo>
                  <a:pt x="916968" y="99584"/>
                  <a:pt x="906516" y="269577"/>
                  <a:pt x="914398" y="452442"/>
                </a:cubicBezTo>
                <a:cubicBezTo>
                  <a:pt x="719582" y="462876"/>
                  <a:pt x="599720" y="444109"/>
                  <a:pt x="457199" y="452442"/>
                </a:cubicBezTo>
                <a:cubicBezTo>
                  <a:pt x="314678" y="460775"/>
                  <a:pt x="211360" y="458908"/>
                  <a:pt x="0" y="452442"/>
                </a:cubicBezTo>
                <a:cubicBezTo>
                  <a:pt x="-14878" y="272029"/>
                  <a:pt x="-4715" y="182228"/>
                  <a:pt x="0" y="0"/>
                </a:cubicBezTo>
                <a:close/>
              </a:path>
            </a:pathLst>
          </a:custGeom>
          <a:noFill/>
          <a:ln w="57150">
            <a:solidFill>
              <a:schemeClr val="accent1"/>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D263F71F-00FE-6D0E-6882-546E34E52848}"/>
              </a:ext>
            </a:extLst>
          </p:cNvPr>
          <p:cNvCxnSpPr>
            <a:cxnSpLocks/>
            <a:stCxn id="13" idx="3"/>
            <a:endCxn id="14" idx="1"/>
          </p:cNvCxnSpPr>
          <p:nvPr/>
        </p:nvCxnSpPr>
        <p:spPr>
          <a:xfrm>
            <a:off x="3924300" y="4180376"/>
            <a:ext cx="5463900" cy="2362735"/>
          </a:xfrm>
          <a:prstGeom prst="straightConnector1">
            <a:avLst/>
          </a:prstGeom>
          <a:ln w="57150">
            <a:solidFill>
              <a:schemeClr val="accent1"/>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9B439995-43B2-3D04-58C3-0109351CF08D}"/>
              </a:ext>
            </a:extLst>
          </p:cNvPr>
          <p:cNvSpPr txBox="1"/>
          <p:nvPr/>
        </p:nvSpPr>
        <p:spPr>
          <a:xfrm>
            <a:off x="7923102" y="5844009"/>
            <a:ext cx="3499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ln w="34925">
                  <a:noFill/>
                </a:ln>
              </a:rPr>
              <a:t>MACHINE LEARNING</a:t>
            </a:r>
          </a:p>
        </p:txBody>
      </p:sp>
    </p:spTree>
    <p:extLst>
      <p:ext uri="{BB962C8B-B14F-4D97-AF65-F5344CB8AC3E}">
        <p14:creationId xmlns:p14="http://schemas.microsoft.com/office/powerpoint/2010/main" val="210223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750"/>
                                        <p:tgtEl>
                                          <p:spTgt spid="15"/>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pic>
        <p:nvPicPr>
          <p:cNvPr id="1026" name="Picture 2" descr="Implementing Artificial Intelligence for Problem Solving Processes"/>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t="445" b="445"/>
          <a:stretch/>
        </p:blipFill>
        <p:spPr bwMode="auto">
          <a:xfrm>
            <a:off x="165134" y="0"/>
            <a:ext cx="1186173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1579" y="5600700"/>
            <a:ext cx="11840421" cy="1514261"/>
          </a:xfrm>
          <a:prstGeom prst="rect">
            <a:avLst/>
          </a:prstGeom>
          <a:noFill/>
        </p:spPr>
        <p:txBody>
          <a:bodyPr wrap="none" lIns="182880" tIns="146304" rIns="182880" bIns="146304" rtlCol="0">
            <a:spAutoFit/>
          </a:bodyPr>
          <a:lstStyle/>
          <a:p>
            <a:pPr>
              <a:lnSpc>
                <a:spcPct val="90000"/>
              </a:lnSpc>
              <a:spcAft>
                <a:spcPts val="600"/>
              </a:spcAft>
            </a:pPr>
            <a:r>
              <a:rPr lang="en-US" sz="8800" b="1" dirty="0">
                <a:ln w="34925">
                  <a:solidFill>
                    <a:schemeClr val="accent1"/>
                  </a:solidFill>
                </a:ln>
                <a:solidFill>
                  <a:schemeClr val="bg1"/>
                </a:solidFill>
              </a:rPr>
              <a:t>MACHINE LEARNING</a:t>
            </a:r>
          </a:p>
        </p:txBody>
      </p:sp>
    </p:spTree>
    <p:extLst>
      <p:ext uri="{BB962C8B-B14F-4D97-AF65-F5344CB8AC3E}">
        <p14:creationId xmlns:p14="http://schemas.microsoft.com/office/powerpoint/2010/main" val="287953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1E0B7-3578-C5EF-E140-8D1E7B5C1CBF}"/>
              </a:ext>
            </a:extLst>
          </p:cNvPr>
          <p:cNvSpPr>
            <a:spLocks noGrp="1"/>
          </p:cNvSpPr>
          <p:nvPr>
            <p:ph type="title"/>
          </p:nvPr>
        </p:nvSpPr>
        <p:spPr/>
        <p:txBody>
          <a:bodyPr/>
          <a:lstStyle/>
          <a:p>
            <a:r>
              <a:rPr lang="en-US" sz="4400" i="1" dirty="0">
                <a:solidFill>
                  <a:schemeClr val="accent1"/>
                </a:solidFill>
              </a:rPr>
              <a:t>How does machine learning fit into A.I.?</a:t>
            </a:r>
          </a:p>
        </p:txBody>
      </p:sp>
      <p:pic>
        <p:nvPicPr>
          <p:cNvPr id="1026" name="Picture 2" descr="The relationship between AI, Machine Learning, and deep learning... |  Download Scientific Diagram">
            <a:extLst>
              <a:ext uri="{FF2B5EF4-FFF2-40B4-BE49-F238E27FC236}">
                <a16:creationId xmlns:a16="http://schemas.microsoft.com/office/drawing/2014/main" id="{64694D1D-4E70-51AF-FB3F-AF3B6BAD3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2" y="1090926"/>
            <a:ext cx="7343775"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74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057400"/>
            <a:ext cx="5372100" cy="4690515"/>
          </a:xfrm>
          <a:prstGeom prst="rect">
            <a:avLst/>
          </a:prstGeom>
          <a:solidFill>
            <a:schemeClr val="accent1">
              <a:lumMod val="60000"/>
              <a:lumOff val="40000"/>
            </a:schemeClr>
          </a:solidFill>
          <a:ln w="41275">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Other algorithms take in an input and use a set of rules to determine the </a:t>
            </a:r>
            <a:r>
              <a:rPr lang="en-US" sz="3200" b="1" dirty="0">
                <a:gradFill>
                  <a:gsLst>
                    <a:gs pos="2917">
                      <a:schemeClr val="tx1"/>
                    </a:gs>
                    <a:gs pos="30000">
                      <a:schemeClr val="tx1"/>
                    </a:gs>
                  </a:gsLst>
                  <a:lin ang="5400000" scaled="0"/>
                </a:gradFill>
              </a:rPr>
              <a:t>output</a:t>
            </a: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lstStyle/>
          <a:p>
            <a:r>
              <a:rPr lang="en-US" sz="4400" i="1" dirty="0">
                <a:solidFill>
                  <a:schemeClr val="accent1"/>
                </a:solidFill>
              </a:rPr>
              <a:t>What do machine learning algorithms do?</a:t>
            </a:r>
          </a:p>
        </p:txBody>
      </p:sp>
      <p:sp>
        <p:nvSpPr>
          <p:cNvPr id="3" name="Content Placeholder 2"/>
          <p:cNvSpPr>
            <a:spLocks noGrp="1"/>
          </p:cNvSpPr>
          <p:nvPr>
            <p:ph idx="1"/>
          </p:nvPr>
        </p:nvSpPr>
        <p:spPr>
          <a:xfrm>
            <a:off x="381000" y="1143000"/>
            <a:ext cx="11430000" cy="571500"/>
          </a:xfrm>
        </p:spPr>
        <p:txBody>
          <a:bodyPr>
            <a:normAutofit fontScale="92500" lnSpcReduction="20000"/>
          </a:bodyPr>
          <a:lstStyle/>
          <a:p>
            <a:pPr marL="57150" indent="0" algn="ctr">
              <a:buNone/>
            </a:pPr>
            <a:r>
              <a:rPr lang="en-US" sz="3200" b="1" dirty="0"/>
              <a:t>Machine-learning algorithms</a:t>
            </a:r>
            <a:r>
              <a:rPr lang="en-US" sz="3200" dirty="0"/>
              <a:t> find and apply patterns in data.</a:t>
            </a:r>
          </a:p>
        </p:txBody>
      </p:sp>
      <p:sp>
        <p:nvSpPr>
          <p:cNvPr id="5" name="TextBox 4"/>
          <p:cNvSpPr txBox="1"/>
          <p:nvPr/>
        </p:nvSpPr>
        <p:spPr>
          <a:xfrm>
            <a:off x="6096000" y="2057400"/>
            <a:ext cx="5715000" cy="4668970"/>
          </a:xfrm>
          <a:prstGeom prst="rect">
            <a:avLst/>
          </a:prstGeom>
          <a:solidFill>
            <a:srgbClr val="FFD757"/>
          </a:solidFill>
          <a:ln w="38100">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Machine-learning algorithms take in a bunch of data and find the </a:t>
            </a:r>
            <a:r>
              <a:rPr lang="en-US" sz="3200" b="1" dirty="0">
                <a:gradFill>
                  <a:gsLst>
                    <a:gs pos="2917">
                      <a:schemeClr val="tx1"/>
                    </a:gs>
                    <a:gs pos="30000">
                      <a:schemeClr val="tx1"/>
                    </a:gs>
                  </a:gsLst>
                  <a:lin ang="5400000" scaled="0"/>
                </a:gradFill>
              </a:rPr>
              <a:t>model</a:t>
            </a:r>
            <a:r>
              <a:rPr lang="en-US" sz="3200" dirty="0">
                <a:gradFill>
                  <a:gsLst>
                    <a:gs pos="2917">
                      <a:schemeClr val="tx1"/>
                    </a:gs>
                    <a:gs pos="30000">
                      <a:schemeClr val="tx1"/>
                    </a:gs>
                  </a:gsLst>
                  <a:lin ang="5400000" scaled="0"/>
                </a:gradFill>
              </a:rPr>
              <a:t> that matches the data</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p:txBody>
      </p:sp>
      <p:grpSp>
        <p:nvGrpSpPr>
          <p:cNvPr id="41" name="Group 40"/>
          <p:cNvGrpSpPr/>
          <p:nvPr/>
        </p:nvGrpSpPr>
        <p:grpSpPr>
          <a:xfrm>
            <a:off x="537191" y="4315428"/>
            <a:ext cx="5059718" cy="1778949"/>
            <a:chOff x="495300" y="4426189"/>
            <a:chExt cx="5059718" cy="1778949"/>
          </a:xfrm>
        </p:grpSpPr>
        <p:sp>
          <p:nvSpPr>
            <p:cNvPr id="9" name="TextBox 8"/>
            <p:cNvSpPr txBox="1"/>
            <p:nvPr/>
          </p:nvSpPr>
          <p:spPr>
            <a:xfrm>
              <a:off x="495300" y="4426189"/>
              <a:ext cx="5059718" cy="1778949"/>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5 </a:t>
              </a:r>
              <a:r>
                <a:rPr lang="en-US" sz="3200" dirty="0"/>
                <a:t>→</a:t>
              </a:r>
              <a:r>
                <a:rPr lang="en-US" sz="3200" dirty="0">
                  <a:gradFill>
                    <a:gsLst>
                      <a:gs pos="2917">
                        <a:schemeClr val="tx1"/>
                      </a:gs>
                      <a:gs pos="30000">
                        <a:schemeClr val="tx1"/>
                      </a:gs>
                    </a:gsLst>
                    <a:lin ang="5400000" scaled="0"/>
                  </a:gradFill>
                </a:rPr>
                <a:t>                         </a:t>
              </a:r>
              <a:r>
                <a:rPr lang="en-US" sz="3200" dirty="0"/>
                <a:t>→</a:t>
              </a:r>
              <a:r>
                <a:rPr lang="en-US" sz="3200" dirty="0">
                  <a:gradFill>
                    <a:gsLst>
                      <a:gs pos="2917">
                        <a:schemeClr val="tx1"/>
                      </a:gs>
                      <a:gs pos="30000">
                        <a:schemeClr val="tx1"/>
                      </a:gs>
                    </a:gsLst>
                    <a:lin ang="5400000" scaled="0"/>
                  </a:gradFill>
                </a:rPr>
                <a:t> 25</a:t>
              </a: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9 </a:t>
              </a:r>
              <a:r>
                <a:rPr lang="en-US" sz="3200" dirty="0"/>
                <a:t>→                         →</a:t>
              </a:r>
              <a:r>
                <a:rPr lang="en-US" sz="3200" dirty="0">
                  <a:gradFill>
                    <a:gsLst>
                      <a:gs pos="2917">
                        <a:schemeClr val="tx1"/>
                      </a:gs>
                      <a:gs pos="30000">
                        <a:schemeClr val="tx1"/>
                      </a:gs>
                    </a:gsLst>
                    <a:lin ang="5400000" scaled="0"/>
                  </a:gradFill>
                </a:rPr>
                <a:t> 81</a:t>
              </a:r>
            </a:p>
          </p:txBody>
        </p:sp>
        <p:sp>
          <p:nvSpPr>
            <p:cNvPr id="6" name="Rectangle 5"/>
            <p:cNvSpPr/>
            <p:nvPr/>
          </p:nvSpPr>
          <p:spPr bwMode="auto">
            <a:xfrm>
              <a:off x="1421990" y="4467584"/>
              <a:ext cx="2845210"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sp>
          <p:nvSpPr>
            <p:cNvPr id="7" name="Rectangle 6"/>
            <p:cNvSpPr/>
            <p:nvPr/>
          </p:nvSpPr>
          <p:spPr bwMode="auto">
            <a:xfrm>
              <a:off x="1426906" y="5486400"/>
              <a:ext cx="2840294"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grpSp>
      <p:grpSp>
        <p:nvGrpSpPr>
          <p:cNvPr id="12" name="Group 11"/>
          <p:cNvGrpSpPr/>
          <p:nvPr/>
        </p:nvGrpSpPr>
        <p:grpSpPr>
          <a:xfrm>
            <a:off x="6222590" y="4167696"/>
            <a:ext cx="3302410" cy="2316544"/>
            <a:chOff x="6222590" y="4167696"/>
            <a:chExt cx="3302410" cy="2316544"/>
          </a:xfrm>
        </p:grpSpPr>
        <p:sp>
          <p:nvSpPr>
            <p:cNvPr id="8" name="Rectangle 7"/>
            <p:cNvSpPr/>
            <p:nvPr/>
          </p:nvSpPr>
          <p:spPr bwMode="auto">
            <a:xfrm>
              <a:off x="7810500" y="4686300"/>
              <a:ext cx="1714500" cy="1257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ML algorithm</a:t>
              </a:r>
            </a:p>
          </p:txBody>
        </p:sp>
        <p:sp>
          <p:nvSpPr>
            <p:cNvPr id="10" name="TextBox 9"/>
            <p:cNvSpPr txBox="1"/>
            <p:nvPr/>
          </p:nvSpPr>
          <p:spPr>
            <a:xfrm>
              <a:off x="6307393" y="4167696"/>
              <a:ext cx="1245010" cy="1037207"/>
            </a:xfrm>
            <a:prstGeom prst="rect">
              <a:avLst/>
            </a:prstGeom>
            <a:solidFill>
              <a:schemeClr val="bg1"/>
            </a:solidFill>
            <a:ln w="19050">
              <a:solidFill>
                <a:schemeClr val="dk1"/>
              </a:solidFill>
              <a:prstDash val="sysDot"/>
              <a:round/>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5,</a:t>
              </a:r>
            </a:p>
            <a:p>
              <a:pPr>
                <a:lnSpc>
                  <a:spcPct val="90000"/>
                </a:lnSpc>
                <a:spcAft>
                  <a:spcPts val="600"/>
                </a:spcAft>
              </a:pPr>
              <a:r>
                <a:rPr lang="en-US" sz="2400" dirty="0">
                  <a:gradFill>
                    <a:gsLst>
                      <a:gs pos="2917">
                        <a:schemeClr val="tx1"/>
                      </a:gs>
                      <a:gs pos="30000">
                        <a:schemeClr val="tx1"/>
                      </a:gs>
                    </a:gsLst>
                    <a:lin ang="5400000" scaled="0"/>
                  </a:gradFill>
                </a:rPr>
                <a:t>y = 25</a:t>
              </a:r>
            </a:p>
          </p:txBody>
        </p:sp>
        <p:sp>
          <p:nvSpPr>
            <p:cNvPr id="11" name="TextBox 10"/>
            <p:cNvSpPr txBox="1"/>
            <p:nvPr/>
          </p:nvSpPr>
          <p:spPr>
            <a:xfrm>
              <a:off x="6222590" y="5447033"/>
              <a:ext cx="1245010" cy="1037207"/>
            </a:xfrm>
            <a:prstGeom prst="rect">
              <a:avLst/>
            </a:prstGeom>
            <a:solidFill>
              <a:schemeClr val="bg1"/>
            </a:solidFill>
            <a:ln w="19050">
              <a:solidFill>
                <a:schemeClr val="dk1"/>
              </a:solidFill>
              <a:prstDash val="sysDot"/>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9,</a:t>
              </a:r>
            </a:p>
            <a:p>
              <a:pPr>
                <a:lnSpc>
                  <a:spcPct val="90000"/>
                </a:lnSpc>
                <a:spcAft>
                  <a:spcPts val="600"/>
                </a:spcAft>
              </a:pPr>
              <a:r>
                <a:rPr lang="en-US" sz="2400" dirty="0">
                  <a:gradFill>
                    <a:gsLst>
                      <a:gs pos="2917">
                        <a:schemeClr val="tx1"/>
                      </a:gs>
                      <a:gs pos="30000">
                        <a:schemeClr val="tx1"/>
                      </a:gs>
                    </a:gsLst>
                    <a:lin ang="5400000" scaled="0"/>
                  </a:gradFill>
                </a:rPr>
                <a:t>y = 81</a:t>
              </a:r>
            </a:p>
          </p:txBody>
        </p:sp>
        <p:cxnSp>
          <p:nvCxnSpPr>
            <p:cNvPr id="13" name="Straight Arrow Connector 12"/>
            <p:cNvCxnSpPr>
              <a:stCxn id="11" idx="3"/>
            </p:cNvCxnSpPr>
            <p:nvPr/>
          </p:nvCxnSpPr>
          <p:spPr>
            <a:xfrm flipV="1">
              <a:off x="7467600" y="5640293"/>
              <a:ext cx="342900" cy="32534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3"/>
            </p:cNvCxnSpPr>
            <p:nvPr/>
          </p:nvCxnSpPr>
          <p:spPr>
            <a:xfrm>
              <a:off x="7552403" y="4686300"/>
              <a:ext cx="258097" cy="259302"/>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9525000" y="4356823"/>
            <a:ext cx="2132726" cy="1525172"/>
            <a:chOff x="9525000" y="4356823"/>
            <a:chExt cx="2132726" cy="1525172"/>
          </a:xfrm>
        </p:grpSpPr>
        <p:cxnSp>
          <p:nvCxnSpPr>
            <p:cNvPr id="33" name="Straight Arrow Connector 32"/>
            <p:cNvCxnSpPr/>
            <p:nvPr/>
          </p:nvCxnSpPr>
          <p:spPr>
            <a:xfrm>
              <a:off x="9525000" y="5314950"/>
              <a:ext cx="330302" cy="0"/>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
          <p:nvSpPr>
            <p:cNvPr id="42" name="Cloud 41"/>
            <p:cNvSpPr/>
            <p:nvPr/>
          </p:nvSpPr>
          <p:spPr bwMode="auto">
            <a:xfrm>
              <a:off x="9918031" y="4869283"/>
              <a:ext cx="1739695" cy="1012712"/>
            </a:xfrm>
            <a:prstGeom prst="cloud">
              <a:avLst/>
            </a:prstGeom>
            <a:solidFill>
              <a:schemeClr val="bg1"/>
            </a:solidFill>
            <a:ln w="19050">
              <a:solidFill>
                <a:schemeClr val="tx2"/>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2400" dirty="0">
                  <a:gradFill>
                    <a:gsLst>
                      <a:gs pos="2917">
                        <a:schemeClr val="tx1"/>
                      </a:gs>
                      <a:gs pos="30000">
                        <a:schemeClr val="tx1"/>
                      </a:gs>
                    </a:gsLst>
                    <a:lin ang="5400000" scaled="0"/>
                  </a:gradFill>
                </a:rPr>
                <a:t>y = x</a:t>
              </a:r>
              <a:r>
                <a:rPr lang="en-US" sz="2400" baseline="30000" dirty="0">
                  <a:gradFill>
                    <a:gsLst>
                      <a:gs pos="2917">
                        <a:schemeClr val="tx1"/>
                      </a:gs>
                      <a:gs pos="30000">
                        <a:schemeClr val="tx1"/>
                      </a:gs>
                    </a:gsLst>
                    <a:lin ang="5400000" scaled="0"/>
                  </a:gradFill>
                </a:rPr>
                <a:t>2</a:t>
              </a:r>
            </a:p>
          </p:txBody>
        </p:sp>
        <p:sp>
          <p:nvSpPr>
            <p:cNvPr id="47" name="TextBox 46"/>
            <p:cNvSpPr txBox="1"/>
            <p:nvPr/>
          </p:nvSpPr>
          <p:spPr>
            <a:xfrm>
              <a:off x="10159180" y="4356823"/>
              <a:ext cx="125739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18582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91F7-CB0D-892B-2473-A359D1CE63D0}"/>
              </a:ext>
            </a:extLst>
          </p:cNvPr>
          <p:cNvSpPr>
            <a:spLocks noGrp="1"/>
          </p:cNvSpPr>
          <p:nvPr>
            <p:ph type="title"/>
          </p:nvPr>
        </p:nvSpPr>
        <p:spPr/>
        <p:txBody>
          <a:bodyPr/>
          <a:lstStyle/>
          <a:p>
            <a:r>
              <a:rPr lang="en-US" dirty="0"/>
              <a:t>Instructor Introductions</a:t>
            </a:r>
          </a:p>
        </p:txBody>
      </p:sp>
    </p:spTree>
    <p:extLst>
      <p:ext uri="{BB962C8B-B14F-4D97-AF65-F5344CB8AC3E}">
        <p14:creationId xmlns:p14="http://schemas.microsoft.com/office/powerpoint/2010/main" val="40866690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When should machine learning be used?</a:t>
            </a:r>
          </a:p>
        </p:txBody>
      </p:sp>
      <p:sp>
        <p:nvSpPr>
          <p:cNvPr id="3" name="Content Placeholder 2"/>
          <p:cNvSpPr>
            <a:spLocks noGrp="1"/>
          </p:cNvSpPr>
          <p:nvPr>
            <p:ph idx="1"/>
          </p:nvPr>
        </p:nvSpPr>
        <p:spPr>
          <a:xfrm>
            <a:off x="381000" y="1143000"/>
            <a:ext cx="11430000" cy="571500"/>
          </a:xfrm>
        </p:spPr>
        <p:txBody>
          <a:bodyPr>
            <a:normAutofit fontScale="55000" lnSpcReduction="20000"/>
          </a:bodyPr>
          <a:lstStyle/>
          <a:p>
            <a:pPr marL="57150" indent="0" algn="ctr">
              <a:buNone/>
            </a:pPr>
            <a:r>
              <a:rPr lang="en-US" sz="3200" dirty="0"/>
              <a:t>Machine learning provides solutions to </a:t>
            </a:r>
            <a:r>
              <a:rPr lang="en-US" sz="3200" b="1" dirty="0"/>
              <a:t>complex problems</a:t>
            </a:r>
            <a:r>
              <a:rPr lang="en-US" sz="3200" dirty="0"/>
              <a:t> that do NOT have clear, deterministic rules</a:t>
            </a:r>
          </a:p>
        </p:txBody>
      </p:sp>
      <p:sp>
        <p:nvSpPr>
          <p:cNvPr id="16" name="Rectangle 15">
            <a:extLst>
              <a:ext uri="{FF2B5EF4-FFF2-40B4-BE49-F238E27FC236}">
                <a16:creationId xmlns:a16="http://schemas.microsoft.com/office/drawing/2014/main" id="{90FAB4B4-3EEA-B0A8-1399-46AEF71F96B7}"/>
              </a:ext>
            </a:extLst>
          </p:cNvPr>
          <p:cNvSpPr/>
          <p:nvPr/>
        </p:nvSpPr>
        <p:spPr bwMode="auto">
          <a:xfrm>
            <a:off x="495300" y="1714500"/>
            <a:ext cx="50292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u="sng" dirty="0">
                <a:solidFill>
                  <a:schemeClr val="tx1"/>
                </a:solidFill>
                <a:ea typeface="Segoe UI" pitchFamily="34" charset="0"/>
                <a:cs typeface="Segoe UI" pitchFamily="34" charset="0"/>
              </a:rPr>
              <a:t>ML Solution</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Pattern recognition</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Image classification</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with unstructured data</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on problems with ambiguity</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translate auditory speech into text</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teach a car how to drive itself</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recommend movies based on watch history</a:t>
            </a:r>
          </a:p>
        </p:txBody>
      </p:sp>
      <p:sp>
        <p:nvSpPr>
          <p:cNvPr id="17" name="Rectangle 16">
            <a:extLst>
              <a:ext uri="{FF2B5EF4-FFF2-40B4-BE49-F238E27FC236}">
                <a16:creationId xmlns:a16="http://schemas.microsoft.com/office/drawing/2014/main" id="{97D2FC91-BE77-4AD5-F4E3-68B42ABB411F}"/>
              </a:ext>
            </a:extLst>
          </p:cNvPr>
          <p:cNvSpPr/>
          <p:nvPr/>
        </p:nvSpPr>
        <p:spPr bwMode="auto">
          <a:xfrm>
            <a:off x="6136758" y="1714500"/>
            <a:ext cx="51435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u="sng" dirty="0">
                <a:solidFill>
                  <a:schemeClr val="tx1"/>
                </a:solidFill>
                <a:ea typeface="Segoe UI" pitchFamily="34" charset="0"/>
                <a:cs typeface="Segoe UI" pitchFamily="34" charset="0"/>
              </a:rPr>
              <a:t>Non-ML Solution</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“Solved” problems</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Calculations with clear formulas</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with structured data</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on problems with limited input</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convert the temperature to Celsius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filter student data by grade level</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find how many times a certain word appears in a block of text</a:t>
            </a:r>
          </a:p>
        </p:txBody>
      </p:sp>
    </p:spTree>
    <p:extLst>
      <p:ext uri="{BB962C8B-B14F-4D97-AF65-F5344CB8AC3E}">
        <p14:creationId xmlns:p14="http://schemas.microsoft.com/office/powerpoint/2010/main" val="1847307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fade">
                                      <p:cBhvr>
                                        <p:cTn id="22" dur="500"/>
                                        <p:tgtEl>
                                          <p:spTgt spid="16">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Effect transition="in" filter="fade">
                                      <p:cBhvr>
                                        <p:cTn id="25" dur="500"/>
                                        <p:tgtEl>
                                          <p:spTgt spid="1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xEl>
                                              <p:pRg st="4" end="4"/>
                                            </p:txEl>
                                          </p:spTgt>
                                        </p:tgtEl>
                                        <p:attrNameLst>
                                          <p:attrName>style.visibility</p:attrName>
                                        </p:attrNameLst>
                                      </p:cBhvr>
                                      <p:to>
                                        <p:strVal val="visible"/>
                                      </p:to>
                                    </p:set>
                                    <p:animEffect transition="in" filter="fade">
                                      <p:cBhvr>
                                        <p:cTn id="28" dur="500"/>
                                        <p:tgtEl>
                                          <p:spTgt spid="16">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xEl>
                                              <p:pRg st="5" end="5"/>
                                            </p:txEl>
                                          </p:spTgt>
                                        </p:tgtEl>
                                        <p:attrNameLst>
                                          <p:attrName>style.visibility</p:attrName>
                                        </p:attrNameLst>
                                      </p:cBhvr>
                                      <p:to>
                                        <p:strVal val="visible"/>
                                      </p:to>
                                    </p:set>
                                    <p:animEffect transition="in" filter="fade">
                                      <p:cBhvr>
                                        <p:cTn id="31" dur="500"/>
                                        <p:tgtEl>
                                          <p:spTgt spid="1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xEl>
                                              <p:pRg st="2" end="2"/>
                                            </p:txEl>
                                          </p:spTgt>
                                        </p:tgtEl>
                                        <p:attrNameLst>
                                          <p:attrName>style.visibility</p:attrName>
                                        </p:attrNameLst>
                                      </p:cBhvr>
                                      <p:to>
                                        <p:strVal val="visible"/>
                                      </p:to>
                                    </p:set>
                                    <p:animEffect transition="in" filter="fade">
                                      <p:cBhvr>
                                        <p:cTn id="36" dur="500"/>
                                        <p:tgtEl>
                                          <p:spTgt spid="17">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animEffect transition="in" filter="fade">
                                      <p:cBhvr>
                                        <p:cTn id="39" dur="500"/>
                                        <p:tgtEl>
                                          <p:spTgt spid="17">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xEl>
                                              <p:pRg st="4" end="4"/>
                                            </p:txEl>
                                          </p:spTgt>
                                        </p:tgtEl>
                                        <p:attrNameLst>
                                          <p:attrName>style.visibility</p:attrName>
                                        </p:attrNameLst>
                                      </p:cBhvr>
                                      <p:to>
                                        <p:strVal val="visible"/>
                                      </p:to>
                                    </p:set>
                                    <p:animEffect transition="in" filter="fade">
                                      <p:cBhvr>
                                        <p:cTn id="42" dur="500"/>
                                        <p:tgtEl>
                                          <p:spTgt spid="17">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animEffect transition="in" filter="fade">
                                      <p:cBhvr>
                                        <p:cTn id="45" dur="500"/>
                                        <p:tgtEl>
                                          <p:spTgt spid="17">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xEl>
                                              <p:pRg st="9" end="9"/>
                                            </p:txEl>
                                          </p:spTgt>
                                        </p:tgtEl>
                                        <p:attrNameLst>
                                          <p:attrName>style.visibility</p:attrName>
                                        </p:attrNameLst>
                                      </p:cBhvr>
                                      <p:to>
                                        <p:strVal val="visible"/>
                                      </p:to>
                                    </p:set>
                                    <p:animEffect transition="in" filter="fade">
                                      <p:cBhvr>
                                        <p:cTn id="50" dur="500"/>
                                        <p:tgtEl>
                                          <p:spTgt spid="16">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6">
                                            <p:txEl>
                                              <p:pRg st="10" end="10"/>
                                            </p:txEl>
                                          </p:spTgt>
                                        </p:tgtEl>
                                        <p:attrNameLst>
                                          <p:attrName>style.visibility</p:attrName>
                                        </p:attrNameLst>
                                      </p:cBhvr>
                                      <p:to>
                                        <p:strVal val="visible"/>
                                      </p:to>
                                    </p:set>
                                    <p:animEffect transition="in" filter="fade">
                                      <p:cBhvr>
                                        <p:cTn id="53" dur="500"/>
                                        <p:tgtEl>
                                          <p:spTgt spid="16">
                                            <p:txEl>
                                              <p:pRg st="10" end="1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6">
                                            <p:txEl>
                                              <p:pRg st="11" end="11"/>
                                            </p:txEl>
                                          </p:spTgt>
                                        </p:tgtEl>
                                        <p:attrNameLst>
                                          <p:attrName>style.visibility</p:attrName>
                                        </p:attrNameLst>
                                      </p:cBhvr>
                                      <p:to>
                                        <p:strVal val="visible"/>
                                      </p:to>
                                    </p:set>
                                    <p:animEffect transition="in" filter="fade">
                                      <p:cBhvr>
                                        <p:cTn id="56" dur="500"/>
                                        <p:tgtEl>
                                          <p:spTgt spid="1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xEl>
                                              <p:pRg st="8" end="8"/>
                                            </p:txEl>
                                          </p:spTgt>
                                        </p:tgtEl>
                                        <p:attrNameLst>
                                          <p:attrName>style.visibility</p:attrName>
                                        </p:attrNameLst>
                                      </p:cBhvr>
                                      <p:to>
                                        <p:strVal val="visible"/>
                                      </p:to>
                                    </p:set>
                                    <p:animEffect transition="in" filter="fade">
                                      <p:cBhvr>
                                        <p:cTn id="61" dur="500"/>
                                        <p:tgtEl>
                                          <p:spTgt spid="17">
                                            <p:txEl>
                                              <p:pRg st="8" end="8"/>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xEl>
                                              <p:pRg st="9" end="9"/>
                                            </p:txEl>
                                          </p:spTgt>
                                        </p:tgtEl>
                                        <p:attrNameLst>
                                          <p:attrName>style.visibility</p:attrName>
                                        </p:attrNameLst>
                                      </p:cBhvr>
                                      <p:to>
                                        <p:strVal val="visible"/>
                                      </p:to>
                                    </p:set>
                                    <p:animEffect transition="in" filter="fade">
                                      <p:cBhvr>
                                        <p:cTn id="64" dur="500"/>
                                        <p:tgtEl>
                                          <p:spTgt spid="17">
                                            <p:txEl>
                                              <p:pRg st="9" end="9"/>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xEl>
                                              <p:pRg st="10" end="10"/>
                                            </p:txEl>
                                          </p:spTgt>
                                        </p:tgtEl>
                                        <p:attrNameLst>
                                          <p:attrName>style.visibility</p:attrName>
                                        </p:attrNameLst>
                                      </p:cBhvr>
                                      <p:to>
                                        <p:strVal val="visible"/>
                                      </p:to>
                                    </p:set>
                                    <p:animEffect transition="in" filter="fade">
                                      <p:cBhvr>
                                        <p:cTn id="67"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How are machine learning models built?</a:t>
            </a:r>
          </a:p>
        </p:txBody>
      </p:sp>
      <p:sp>
        <p:nvSpPr>
          <p:cNvPr id="4" name="Rounded Rectangle 3"/>
          <p:cNvSpPr/>
          <p:nvPr/>
        </p:nvSpPr>
        <p:spPr bwMode="auto">
          <a:xfrm>
            <a:off x="1181100" y="1162819"/>
            <a:ext cx="9829800" cy="1714500"/>
          </a:xfrm>
          <a:prstGeom prst="round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1: Data Collection and Preparation</a:t>
            </a:r>
          </a:p>
          <a:p>
            <a:pPr algn="ctr"/>
            <a:r>
              <a:rPr lang="en-US" sz="2800" dirty="0"/>
              <a:t>Developers prepare the </a:t>
            </a:r>
            <a:r>
              <a:rPr lang="en-US" sz="2800" b="1" dirty="0"/>
              <a:t>dataset</a:t>
            </a:r>
            <a:r>
              <a:rPr lang="en-US" sz="2800" dirty="0"/>
              <a:t> with example data. These data points should have </a:t>
            </a:r>
            <a:r>
              <a:rPr lang="en-US" sz="2800" b="1" dirty="0"/>
              <a:t>features</a:t>
            </a:r>
            <a:r>
              <a:rPr lang="en-US" sz="2800" dirty="0"/>
              <a:t> relevant to the problem.</a:t>
            </a:r>
          </a:p>
        </p:txBody>
      </p:sp>
      <p:sp>
        <p:nvSpPr>
          <p:cNvPr id="5" name="Rounded Rectangle 4"/>
          <p:cNvSpPr/>
          <p:nvPr/>
        </p:nvSpPr>
        <p:spPr bwMode="auto">
          <a:xfrm>
            <a:off x="209550" y="3116903"/>
            <a:ext cx="11772900" cy="1714500"/>
          </a:xfrm>
          <a:prstGeom prst="roundRect">
            <a:avLst/>
          </a:prstGeom>
          <a:solidFill>
            <a:schemeClr val="accent2">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2: Training</a:t>
            </a:r>
          </a:p>
          <a:p>
            <a:pPr algn="ctr"/>
            <a:r>
              <a:rPr lang="en-US" sz="2800" dirty="0"/>
              <a:t>The algorithm </a:t>
            </a:r>
            <a:r>
              <a:rPr lang="en-US" sz="2800" i="1" dirty="0"/>
              <a:t>learns</a:t>
            </a:r>
            <a:r>
              <a:rPr lang="en-US" sz="2800" dirty="0"/>
              <a:t> from the examples in the dataset to build a model. A </a:t>
            </a:r>
            <a:r>
              <a:rPr lang="en-US" sz="2800" b="1" dirty="0"/>
              <a:t>model</a:t>
            </a:r>
            <a:r>
              <a:rPr lang="en-US" sz="2800" dirty="0"/>
              <a:t> is a representation of the pattern the algorithm has learned.</a:t>
            </a:r>
          </a:p>
        </p:txBody>
      </p:sp>
      <p:sp>
        <p:nvSpPr>
          <p:cNvPr id="6" name="Rounded Rectangle 5"/>
          <p:cNvSpPr/>
          <p:nvPr/>
        </p:nvSpPr>
        <p:spPr bwMode="auto">
          <a:xfrm>
            <a:off x="423863" y="5070988"/>
            <a:ext cx="11344275" cy="1257300"/>
          </a:xfrm>
          <a:prstGeom prst="roundRect">
            <a:avLst/>
          </a:prstGeom>
          <a:solidFill>
            <a:srgbClr val="7030A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3: Evaluation and Tuning</a:t>
            </a:r>
          </a:p>
          <a:p>
            <a:pPr algn="ctr"/>
            <a:r>
              <a:rPr lang="en-US" sz="2800" dirty="0"/>
              <a:t>Developers test the model and re-train with more data if necessary.</a:t>
            </a:r>
          </a:p>
        </p:txBody>
      </p:sp>
      <p:cxnSp>
        <p:nvCxnSpPr>
          <p:cNvPr id="7" name="Straight Arrow Connector 6"/>
          <p:cNvCxnSpPr>
            <a:stCxn id="4" idx="2"/>
            <a:endCxn id="5" idx="0"/>
          </p:cNvCxnSpPr>
          <p:nvPr/>
        </p:nvCxnSpPr>
        <p:spPr>
          <a:xfrm>
            <a:off x="6096000" y="2877319"/>
            <a:ext cx="0" cy="23958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5" idx="2"/>
          </p:cNvCxnSpPr>
          <p:nvPr/>
        </p:nvCxnSpPr>
        <p:spPr>
          <a:xfrm>
            <a:off x="6096000" y="4831403"/>
            <a:ext cx="0" cy="239585"/>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029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t>Example: E-mail Spam Filter</a:t>
            </a:r>
          </a:p>
        </p:txBody>
      </p:sp>
      <p:grpSp>
        <p:nvGrpSpPr>
          <p:cNvPr id="3" name="Group 2"/>
          <p:cNvGrpSpPr/>
          <p:nvPr/>
        </p:nvGrpSpPr>
        <p:grpSpPr>
          <a:xfrm>
            <a:off x="495300" y="1371600"/>
            <a:ext cx="2514600" cy="1943100"/>
            <a:chOff x="495300" y="1371600"/>
            <a:chExt cx="2514600" cy="1943100"/>
          </a:xfrm>
        </p:grpSpPr>
        <p:sp>
          <p:nvSpPr>
            <p:cNvPr id="18" name="Rectangle 17"/>
            <p:cNvSpPr/>
            <p:nvPr/>
          </p:nvSpPr>
          <p:spPr bwMode="auto">
            <a:xfrm>
              <a:off x="495300" y="1371600"/>
              <a:ext cx="25146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scam.biz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a:t>
              </a:r>
              <a:r>
                <a:rPr lang="en-US" sz="2400" dirty="0" err="1">
                  <a:solidFill>
                    <a:schemeClr val="tx1"/>
                  </a:solidFill>
                  <a:ea typeface="Segoe UI" pitchFamily="34" charset="0"/>
                  <a:cs typeface="Segoe UI" pitchFamily="34" charset="0"/>
                </a:rPr>
                <a:t>Helo</a:t>
              </a:r>
              <a:r>
                <a:rPr lang="en-US" sz="2400" dirty="0">
                  <a:solidFill>
                    <a:schemeClr val="tx1"/>
                  </a:solidFill>
                  <a:ea typeface="Segoe UI" pitchFamily="34" charset="0"/>
                  <a:cs typeface="Segoe UI" pitchFamily="34" charset="0"/>
                </a:rPr>
                <a:t>, …</a:t>
              </a:r>
            </a:p>
          </p:txBody>
        </p:sp>
        <p:pic>
          <p:nvPicPr>
            <p:cNvPr id="205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95400" y="2628900"/>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095984" y="1371600"/>
            <a:ext cx="2651748" cy="1943100"/>
            <a:chOff x="3095984" y="1371600"/>
            <a:chExt cx="2651748" cy="1943100"/>
          </a:xfrm>
        </p:grpSpPr>
        <p:sp>
          <p:nvSpPr>
            <p:cNvPr id="20" name="Rectangle 19"/>
            <p:cNvSpPr/>
            <p:nvPr/>
          </p:nvSpPr>
          <p:spPr bwMode="auto">
            <a:xfrm>
              <a:off x="3095984" y="1371600"/>
              <a:ext cx="2651748"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gmail.com</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Sam, …</a:t>
              </a:r>
            </a:p>
          </p:txBody>
        </p:sp>
        <p:grpSp>
          <p:nvGrpSpPr>
            <p:cNvPr id="21" name="Group 20"/>
            <p:cNvGrpSpPr/>
            <p:nvPr/>
          </p:nvGrpSpPr>
          <p:grpSpPr>
            <a:xfrm>
              <a:off x="4021808" y="2563204"/>
              <a:ext cx="800100" cy="685800"/>
              <a:chOff x="2438400" y="2057399"/>
              <a:chExt cx="1257300" cy="1064343"/>
            </a:xfrm>
          </p:grpSpPr>
          <p:grpSp>
            <p:nvGrpSpPr>
              <p:cNvPr id="22" name="Group 21"/>
              <p:cNvGrpSpPr/>
              <p:nvPr/>
            </p:nvGrpSpPr>
            <p:grpSpPr>
              <a:xfrm>
                <a:off x="2438400" y="2057399"/>
                <a:ext cx="1257300" cy="1064343"/>
                <a:chOff x="2438400" y="2057399"/>
                <a:chExt cx="1257300" cy="1064343"/>
              </a:xfrm>
            </p:grpSpPr>
            <p:pic>
              <p:nvPicPr>
                <p:cNvPr id="24"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3" name="Straight Connector 22"/>
              <p:cNvCxnSpPr>
                <a:stCxn id="25" idx="3"/>
                <a:endCxn id="25"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6" name="Group 5"/>
          <p:cNvGrpSpPr/>
          <p:nvPr/>
        </p:nvGrpSpPr>
        <p:grpSpPr>
          <a:xfrm>
            <a:off x="5836747" y="1371600"/>
            <a:ext cx="2524544" cy="1943100"/>
            <a:chOff x="5836747" y="1371600"/>
            <a:chExt cx="2524544" cy="1943100"/>
          </a:xfrm>
        </p:grpSpPr>
        <p:sp>
          <p:nvSpPr>
            <p:cNvPr id="26" name="Rectangle 25"/>
            <p:cNvSpPr/>
            <p:nvPr/>
          </p:nvSpPr>
          <p:spPr bwMode="auto">
            <a:xfrm>
              <a:off x="5836747" y="1371600"/>
              <a:ext cx="2524544"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3</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a:t>
              </a:r>
              <a:r>
                <a:rPr lang="en-US" sz="2400" dirty="0" err="1">
                  <a:solidFill>
                    <a:schemeClr val="tx1"/>
                  </a:solidFill>
                  <a:ea typeface="Segoe UI" pitchFamily="34" charset="0"/>
                  <a:cs typeface="Segoe UI" pitchFamily="34" charset="0"/>
                </a:rPr>
                <a:t>thre</a:t>
              </a:r>
              <a:r>
                <a:rPr lang="en-US" sz="2400" dirty="0">
                  <a:solidFill>
                    <a:schemeClr val="tx1"/>
                  </a:solidFill>
                  <a:ea typeface="Segoe UI" pitchFamily="34" charset="0"/>
                  <a:cs typeface="Segoe UI" pitchFamily="34" charset="0"/>
                </a:rPr>
                <a:t>, …</a:t>
              </a:r>
            </a:p>
          </p:txBody>
        </p:sp>
        <p:pic>
          <p:nvPicPr>
            <p:cNvPr id="27"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56119" y="2606470"/>
              <a:ext cx="685800"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bwMode="auto">
          <a:xfrm>
            <a:off x="495300" y="3771900"/>
            <a:ext cx="4108655" cy="2400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What are the rules for SPAM?</a:t>
            </a:r>
          </a:p>
          <a:p>
            <a:pPr algn="ctr" defTabSz="932472"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b="1" dirty="0">
                <a:solidFill>
                  <a:schemeClr val="accent1">
                    <a:lumMod val="60000"/>
                    <a:lumOff val="40000"/>
                  </a:schemeClr>
                </a:solidFill>
                <a:ea typeface="Segoe UI" pitchFamily="34" charset="0"/>
                <a:cs typeface="Segoe UI" pitchFamily="34" charset="0"/>
              </a:rPr>
              <a:t>.biz</a:t>
            </a:r>
            <a:r>
              <a:rPr lang="en-US" sz="2800" dirty="0">
                <a:solidFill>
                  <a:schemeClr val="accent1">
                    <a:lumMod val="60000"/>
                    <a:lumOff val="40000"/>
                  </a:schemeClr>
                </a:solidFill>
                <a:ea typeface="Segoe UI" pitchFamily="34" charset="0"/>
                <a:cs typeface="Segoe UI" pitchFamily="34" charset="0"/>
              </a:rPr>
              <a:t> </a:t>
            </a:r>
            <a:r>
              <a:rPr lang="en-US" sz="2800" dirty="0">
                <a:gradFill>
                  <a:gsLst>
                    <a:gs pos="0">
                      <a:srgbClr val="FFFFFF"/>
                    </a:gs>
                    <a:gs pos="100000">
                      <a:srgbClr val="FFFFFF"/>
                    </a:gs>
                  </a:gsLst>
                  <a:lin ang="5400000" scaled="0"/>
                </a:gradFill>
                <a:ea typeface="Segoe UI" pitchFamily="34" charset="0"/>
                <a:cs typeface="Segoe UI" pitchFamily="34" charset="0"/>
              </a:rPr>
              <a:t>e-mail addresses and </a:t>
            </a:r>
            <a:r>
              <a:rPr lang="en-US" sz="2800" b="1" dirty="0">
                <a:solidFill>
                  <a:schemeClr val="accent1">
                    <a:lumMod val="60000"/>
                    <a:lumOff val="40000"/>
                  </a:schemeClr>
                </a:solidFill>
                <a:ea typeface="Segoe UI" pitchFamily="34" charset="0"/>
                <a:cs typeface="Segoe UI" pitchFamily="34" charset="0"/>
              </a:rPr>
              <a:t>misspellings</a:t>
            </a:r>
            <a:endParaRPr lang="en-US" sz="2800" dirty="0">
              <a:solidFill>
                <a:schemeClr val="accent1">
                  <a:lumMod val="60000"/>
                  <a:lumOff val="40000"/>
                </a:schemeClr>
              </a:solidFill>
              <a:ea typeface="Segoe UI" pitchFamily="34" charset="0"/>
              <a:cs typeface="Segoe UI" pitchFamily="34" charset="0"/>
            </a:endParaRPr>
          </a:p>
        </p:txBody>
      </p:sp>
      <p:sp>
        <p:nvSpPr>
          <p:cNvPr id="30" name="Rectangle 29"/>
          <p:cNvSpPr/>
          <p:nvPr/>
        </p:nvSpPr>
        <p:spPr bwMode="auto">
          <a:xfrm>
            <a:off x="4941883" y="3771900"/>
            <a:ext cx="3897317" cy="24003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Good morning, ….</a:t>
            </a:r>
          </a:p>
        </p:txBody>
      </p:sp>
      <p:grpSp>
        <p:nvGrpSpPr>
          <p:cNvPr id="2048" name="Group 2047"/>
          <p:cNvGrpSpPr/>
          <p:nvPr/>
        </p:nvGrpSpPr>
        <p:grpSpPr>
          <a:xfrm>
            <a:off x="6328244" y="5029200"/>
            <a:ext cx="1124593" cy="794064"/>
            <a:chOff x="6228707" y="5138721"/>
            <a:chExt cx="1124593" cy="794064"/>
          </a:xfrm>
        </p:grpSpPr>
        <p:pic>
          <p:nvPicPr>
            <p:cNvPr id="31"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28707" y="524698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781800" y="5138721"/>
              <a:ext cx="571500"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a:t>
              </a:r>
            </a:p>
          </p:txBody>
        </p:sp>
      </p:grpSp>
      <p:grpSp>
        <p:nvGrpSpPr>
          <p:cNvPr id="2051" name="Group 2050"/>
          <p:cNvGrpSpPr/>
          <p:nvPr/>
        </p:nvGrpSpPr>
        <p:grpSpPr>
          <a:xfrm>
            <a:off x="9134168" y="3712266"/>
            <a:ext cx="2676831" cy="2688534"/>
            <a:chOff x="9134168" y="3712266"/>
            <a:chExt cx="2676831" cy="2688534"/>
          </a:xfrm>
        </p:grpSpPr>
        <p:pic>
          <p:nvPicPr>
            <p:cNvPr id="40" name="Picture 2" descr="R6Tracker - SPAM.DFA - Rainbow Six Siege Player St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784" y="4050227"/>
              <a:ext cx="2174473" cy="217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9134168" y="3712266"/>
              <a:ext cx="2676831" cy="2688534"/>
              <a:chOff x="2468819" y="2087101"/>
              <a:chExt cx="1226881" cy="1034641"/>
            </a:xfrm>
          </p:grpSpPr>
          <p:sp>
            <p:nvSpPr>
              <p:cNvPr id="45" name="Oval 44"/>
              <p:cNvSpPr/>
              <p:nvPr/>
            </p:nvSpPr>
            <p:spPr bwMode="auto">
              <a:xfrm>
                <a:off x="2468819" y="2087101"/>
                <a:ext cx="1226881" cy="1034641"/>
              </a:xfrm>
              <a:prstGeom prst="ellipse">
                <a:avLst/>
              </a:prstGeom>
              <a:noFill/>
              <a:ln w="254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a:stCxn id="45" idx="3"/>
                <a:endCxn id="45" idx="7"/>
              </p:cNvCxnSpPr>
              <p:nvPr/>
            </p:nvCxnSpPr>
            <p:spPr>
              <a:xfrm flipV="1">
                <a:off x="2648492" y="2238620"/>
                <a:ext cx="867536" cy="731602"/>
              </a:xfrm>
              <a:prstGeom prst="line">
                <a:avLst/>
              </a:prstGeom>
              <a:ln w="254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8" name="Group 7"/>
          <p:cNvGrpSpPr/>
          <p:nvPr/>
        </p:nvGrpSpPr>
        <p:grpSpPr>
          <a:xfrm>
            <a:off x="8361291" y="1371600"/>
            <a:ext cx="3449709" cy="1943100"/>
            <a:chOff x="8361291" y="1371600"/>
            <a:chExt cx="3449709" cy="1943100"/>
          </a:xfrm>
        </p:grpSpPr>
        <p:sp>
          <p:nvSpPr>
            <p:cNvPr id="28" name="Rectangle 27"/>
            <p:cNvSpPr/>
            <p:nvPr/>
          </p:nvSpPr>
          <p:spPr bwMode="auto">
            <a:xfrm>
              <a:off x="9410700" y="1371600"/>
              <a:ext cx="24003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mail.com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Hello, …</a:t>
              </a:r>
            </a:p>
          </p:txBody>
        </p:sp>
        <p:grpSp>
          <p:nvGrpSpPr>
            <p:cNvPr id="17" name="Group 16"/>
            <p:cNvGrpSpPr/>
            <p:nvPr/>
          </p:nvGrpSpPr>
          <p:grpSpPr>
            <a:xfrm>
              <a:off x="10210800" y="2539852"/>
              <a:ext cx="800100" cy="685800"/>
              <a:chOff x="2438400" y="2057399"/>
              <a:chExt cx="1257300" cy="1064343"/>
            </a:xfrm>
          </p:grpSpPr>
          <p:grpSp>
            <p:nvGrpSpPr>
              <p:cNvPr id="16" name="Group 15"/>
              <p:cNvGrpSpPr/>
              <p:nvPr/>
            </p:nvGrpSpPr>
            <p:grpSpPr>
              <a:xfrm>
                <a:off x="2438400" y="2057399"/>
                <a:ext cx="1257300" cy="1064343"/>
                <a:chOff x="2438400" y="2057399"/>
                <a:chExt cx="1257300" cy="1064343"/>
              </a:xfrm>
            </p:grpSpPr>
            <p:pic>
              <p:nvPicPr>
                <p:cNvPr id="1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6"/>
              <p:cNvCxnSpPr>
                <a:stCxn id="4" idx="3"/>
                <a:endCxn id="4"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sp>
          <p:nvSpPr>
            <p:cNvPr id="2052" name="TextBox 2051"/>
            <p:cNvSpPr txBox="1"/>
            <p:nvPr/>
          </p:nvSpPr>
          <p:spPr>
            <a:xfrm>
              <a:off x="8361291" y="2064488"/>
              <a:ext cx="104940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a:gradFill>
                    <a:gsLst>
                      <a:gs pos="2917">
                        <a:schemeClr val="tx1"/>
                      </a:gs>
                      <a:gs pos="30000">
                        <a:schemeClr val="tx1"/>
                      </a:gs>
                    </a:gsLst>
                    <a:lin ang="5400000" scaled="0"/>
                  </a:gradFill>
                </a:rPr>
                <a:t>…</a:t>
              </a:r>
            </a:p>
          </p:txBody>
        </p:sp>
      </p:grpSp>
    </p:spTree>
    <p:extLst>
      <p:ext uri="{BB962C8B-B14F-4D97-AF65-F5344CB8AC3E}">
        <p14:creationId xmlns:p14="http://schemas.microsoft.com/office/powerpoint/2010/main" val="344339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500"/>
                                        <p:tgtEl>
                                          <p:spTgt spid="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048"/>
                                        </p:tgtEl>
                                        <p:attrNameLst>
                                          <p:attrName>style.visibility</p:attrName>
                                        </p:attrNameLst>
                                      </p:cBhvr>
                                      <p:to>
                                        <p:strVal val="visible"/>
                                      </p:to>
                                    </p:set>
                                    <p:animEffect transition="in" filter="fade">
                                      <p:cBhvr>
                                        <p:cTn id="36" dur="500"/>
                                        <p:tgtEl>
                                          <p:spTgt spid="204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anim calcmode="lin" valueType="num">
                                      <p:cBhvr>
                                        <p:cTn id="41" dur="1000" fill="hold"/>
                                        <p:tgtEl>
                                          <p:spTgt spid="2051"/>
                                        </p:tgtEl>
                                        <p:attrNameLst>
                                          <p:attrName>ppt_w</p:attrName>
                                        </p:attrNameLst>
                                      </p:cBhvr>
                                      <p:tavLst>
                                        <p:tav tm="0">
                                          <p:val>
                                            <p:fltVal val="0"/>
                                          </p:val>
                                        </p:tav>
                                        <p:tav tm="100000">
                                          <p:val>
                                            <p:strVal val="#ppt_w"/>
                                          </p:val>
                                        </p:tav>
                                      </p:tavLst>
                                    </p:anim>
                                    <p:anim calcmode="lin" valueType="num">
                                      <p:cBhvr>
                                        <p:cTn id="42" dur="1000" fill="hold"/>
                                        <p:tgtEl>
                                          <p:spTgt spid="2051"/>
                                        </p:tgtEl>
                                        <p:attrNameLst>
                                          <p:attrName>ppt_h</p:attrName>
                                        </p:attrNameLst>
                                      </p:cBhvr>
                                      <p:tavLst>
                                        <p:tav tm="0">
                                          <p:val>
                                            <p:fltVal val="0"/>
                                          </p:val>
                                        </p:tav>
                                        <p:tav tm="100000">
                                          <p:val>
                                            <p:strVal val="#ppt_h"/>
                                          </p:val>
                                        </p:tav>
                                      </p:tavLst>
                                    </p:anim>
                                    <p:anim calcmode="lin" valueType="num">
                                      <p:cBhvr>
                                        <p:cTn id="43" dur="1000" fill="hold"/>
                                        <p:tgtEl>
                                          <p:spTgt spid="2051"/>
                                        </p:tgtEl>
                                        <p:attrNameLst>
                                          <p:attrName>style.rotation</p:attrName>
                                        </p:attrNameLst>
                                      </p:cBhvr>
                                      <p:tavLst>
                                        <p:tav tm="0">
                                          <p:val>
                                            <p:fltVal val="90"/>
                                          </p:val>
                                        </p:tav>
                                        <p:tav tm="100000">
                                          <p:val>
                                            <p:fltVal val="0"/>
                                          </p:val>
                                        </p:tav>
                                      </p:tavLst>
                                    </p:anim>
                                    <p:animEffect transition="in" filter="fade">
                                      <p:cBhvr>
                                        <p:cTn id="44"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t>Should datasets be varied?</a:t>
            </a:r>
          </a:p>
        </p:txBody>
      </p:sp>
      <p:sp>
        <p:nvSpPr>
          <p:cNvPr id="3" name="Content Placeholder 2"/>
          <p:cNvSpPr>
            <a:spLocks noGrp="1"/>
          </p:cNvSpPr>
          <p:nvPr>
            <p:ph idx="1"/>
          </p:nvPr>
        </p:nvSpPr>
        <p:spPr>
          <a:xfrm>
            <a:off x="381000" y="1143000"/>
            <a:ext cx="11430000" cy="568234"/>
          </a:xfrm>
        </p:spPr>
        <p:txBody>
          <a:bodyPr>
            <a:normAutofit lnSpcReduction="10000"/>
          </a:bodyPr>
          <a:lstStyle/>
          <a:p>
            <a:r>
              <a:rPr lang="en-US" dirty="0"/>
              <a:t>Datasets should be as </a:t>
            </a:r>
            <a:r>
              <a:rPr lang="en-US" i="1" dirty="0"/>
              <a:t>varied</a:t>
            </a:r>
            <a:r>
              <a:rPr lang="en-US" dirty="0"/>
              <a:t> as possible: different types, angles, </a:t>
            </a:r>
            <a:r>
              <a:rPr lang="en-US" dirty="0" err="1"/>
              <a:t>etc</a:t>
            </a:r>
            <a:endParaRPr lang="en-US" dirty="0"/>
          </a:p>
        </p:txBody>
      </p:sp>
      <p:grpSp>
        <p:nvGrpSpPr>
          <p:cNvPr id="5" name="Group 4"/>
          <p:cNvGrpSpPr/>
          <p:nvPr/>
        </p:nvGrpSpPr>
        <p:grpSpPr>
          <a:xfrm>
            <a:off x="723900" y="1714500"/>
            <a:ext cx="2170067" cy="3371064"/>
            <a:chOff x="723900" y="1714500"/>
            <a:chExt cx="2170067" cy="3371064"/>
          </a:xfrm>
        </p:grpSpPr>
        <p:pic>
          <p:nvPicPr>
            <p:cNvPr id="1026" name="Picture 2" descr="Dog Names: Cute Names For Your Male Or Female Puppy | Labrad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714500"/>
              <a:ext cx="2170067" cy="2893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grpSp>
        <p:nvGrpSpPr>
          <p:cNvPr id="7" name="Group 6"/>
          <p:cNvGrpSpPr/>
          <p:nvPr/>
        </p:nvGrpSpPr>
        <p:grpSpPr>
          <a:xfrm>
            <a:off x="2893967" y="1714500"/>
            <a:ext cx="4345033" cy="3287964"/>
            <a:chOff x="3144992" y="1714500"/>
            <a:chExt cx="4345033" cy="3287964"/>
          </a:xfrm>
        </p:grpSpPr>
        <p:pic>
          <p:nvPicPr>
            <p:cNvPr id="1028" name="Picture 4" descr="Labrador Retriever Photos: No Wonder It's the Most Popular Br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992" y="1714500"/>
              <a:ext cx="4345033" cy="2896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42245" y="4540799"/>
              <a:ext cx="75052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Dog</a:t>
              </a:r>
              <a:endParaRPr lang="en-US" dirty="0"/>
            </a:p>
          </p:txBody>
        </p:sp>
      </p:grpSp>
      <p:grpSp>
        <p:nvGrpSpPr>
          <p:cNvPr id="9" name="Group 8"/>
          <p:cNvGrpSpPr/>
          <p:nvPr/>
        </p:nvGrpSpPr>
        <p:grpSpPr>
          <a:xfrm>
            <a:off x="7238999" y="1714500"/>
            <a:ext cx="2002582" cy="3371064"/>
            <a:chOff x="7238999" y="1714500"/>
            <a:chExt cx="2002582" cy="3371064"/>
          </a:xfrm>
        </p:grpSpPr>
        <p:pic>
          <p:nvPicPr>
            <p:cNvPr id="1032" name="Picture 8" descr="sweet sweet puppy face! | Cute animals, Puppies, Puppy dog ey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1714500"/>
              <a:ext cx="2002582" cy="28934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2694"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pic>
        <p:nvPicPr>
          <p:cNvPr id="1034" name="Picture 10" descr="Hong Kong dog causes panic – but here's why you needn't worry ..."/>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241580" y="1714500"/>
            <a:ext cx="2346952" cy="2893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75275" y="4457700"/>
            <a:ext cx="15651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solidFill>
                  <a:srgbClr val="FF0000"/>
                </a:solidFill>
              </a:rPr>
              <a:t>Not Dog</a:t>
            </a:r>
          </a:p>
        </p:txBody>
      </p:sp>
      <p:sp>
        <p:nvSpPr>
          <p:cNvPr id="11" name="TextBox 10"/>
          <p:cNvSpPr txBox="1"/>
          <p:nvPr/>
        </p:nvSpPr>
        <p:spPr>
          <a:xfrm>
            <a:off x="381000" y="5257800"/>
            <a:ext cx="11430000" cy="1157240"/>
          </a:xfrm>
          <a:prstGeom prst="rect">
            <a:avLst/>
          </a:prstGeom>
          <a:noFill/>
        </p:spPr>
        <p:txBody>
          <a:bodyPr wrap="square" lIns="182880" tIns="146304" rIns="182880" bIns="146304" rtlCol="0">
            <a:spAutoFit/>
          </a:bodyPr>
          <a:lstStyle/>
          <a:p>
            <a:pPr marL="342900" lvl="0" indent="-285750">
              <a:spcAft>
                <a:spcPts val="1200"/>
              </a:spcAft>
              <a:buClr>
                <a:srgbClr val="98989A"/>
              </a:buClr>
              <a:buFont typeface="Wingdings" panose="05000000000000000000" pitchFamily="2" charset="2"/>
              <a:buChar char="§"/>
            </a:pPr>
            <a:r>
              <a:rPr lang="en-US" sz="2800" b="1" dirty="0">
                <a:solidFill>
                  <a:srgbClr val="56565A"/>
                </a:solidFill>
              </a:rPr>
              <a:t>Machine learning algorithms are only as good as the data they are given </a:t>
            </a:r>
            <a:r>
              <a:rPr lang="en-US" sz="2800" dirty="0">
                <a:solidFill>
                  <a:srgbClr val="56565A"/>
                </a:solidFill>
              </a:rPr>
              <a:t>– they take on the biases of the data collectors</a:t>
            </a:r>
          </a:p>
        </p:txBody>
      </p:sp>
    </p:spTree>
    <p:extLst>
      <p:ext uri="{BB962C8B-B14F-4D97-AF65-F5344CB8AC3E}">
        <p14:creationId xmlns:p14="http://schemas.microsoft.com/office/powerpoint/2010/main" val="38542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90"/>
                                          </p:val>
                                        </p:tav>
                                        <p:tav tm="100000">
                                          <p:val>
                                            <p:fltVal val="0"/>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8C095-5AFE-45A9-B701-61AFD8AE0062}"/>
              </a:ext>
            </a:extLst>
          </p:cNvPr>
          <p:cNvSpPr>
            <a:spLocks noGrp="1"/>
          </p:cNvSpPr>
          <p:nvPr>
            <p:ph type="title"/>
          </p:nvPr>
        </p:nvSpPr>
        <p:spPr/>
        <p:txBody>
          <a:bodyPr/>
          <a:lstStyle/>
          <a:p>
            <a:r>
              <a:rPr lang="en-US" sz="4400" i="1" dirty="0"/>
              <a:t>Examples and Counter-Examples</a:t>
            </a:r>
          </a:p>
        </p:txBody>
      </p:sp>
      <p:pic>
        <p:nvPicPr>
          <p:cNvPr id="1026" name="Picture 2" descr="image">
            <a:extLst>
              <a:ext uri="{FF2B5EF4-FFF2-40B4-BE49-F238E27FC236}">
                <a16:creationId xmlns:a16="http://schemas.microsoft.com/office/drawing/2014/main" id="{D0576E22-BFCE-409E-9F41-6AA2F8C89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a:stretch/>
        </p:blipFill>
        <p:spPr bwMode="auto">
          <a:xfrm>
            <a:off x="558288" y="1964677"/>
            <a:ext cx="5959928" cy="4171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2952CE8E-C06B-40DB-B5D7-717CB0678D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789713" y="1771650"/>
            <a:ext cx="4848514" cy="4686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FC107E-3456-40D9-9F39-E1EEA629A15E}"/>
              </a:ext>
            </a:extLst>
          </p:cNvPr>
          <p:cNvSpPr txBox="1"/>
          <p:nvPr/>
        </p:nvSpPr>
        <p:spPr>
          <a:xfrm>
            <a:off x="1181100" y="1371600"/>
            <a:ext cx="4714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Chihuahua or Blueberry Muffin?</a:t>
            </a:r>
          </a:p>
        </p:txBody>
      </p:sp>
      <p:sp>
        <p:nvSpPr>
          <p:cNvPr id="7" name="TextBox 6">
            <a:extLst>
              <a:ext uri="{FF2B5EF4-FFF2-40B4-BE49-F238E27FC236}">
                <a16:creationId xmlns:a16="http://schemas.microsoft.com/office/drawing/2014/main" id="{61C1AD72-0846-4ACA-8698-C0057405EFC4}"/>
              </a:ext>
            </a:extLst>
          </p:cNvPr>
          <p:cNvSpPr txBox="1"/>
          <p:nvPr/>
        </p:nvSpPr>
        <p:spPr>
          <a:xfrm>
            <a:off x="7941666" y="1143786"/>
            <a:ext cx="25446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Corgi or Bread?</a:t>
            </a:r>
          </a:p>
        </p:txBody>
      </p:sp>
    </p:spTree>
    <p:extLst>
      <p:ext uri="{BB962C8B-B14F-4D97-AF65-F5344CB8AC3E}">
        <p14:creationId xmlns:p14="http://schemas.microsoft.com/office/powerpoint/2010/main" val="3139090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Approaches</a:t>
            </a:r>
            <a:endParaRPr lang="en-US" i="1" dirty="0">
              <a:solidFill>
                <a:schemeClr val="accent1"/>
              </a:solidFill>
            </a:endParaRPr>
          </a:p>
        </p:txBody>
      </p:sp>
      <p:sp>
        <p:nvSpPr>
          <p:cNvPr id="6" name="Rectangle 5">
            <a:extLst>
              <a:ext uri="{FF2B5EF4-FFF2-40B4-BE49-F238E27FC236}">
                <a16:creationId xmlns:a16="http://schemas.microsoft.com/office/drawing/2014/main" id="{CF258801-FAC8-9BD8-A724-E6A551B8DCD9}"/>
              </a:ext>
            </a:extLst>
          </p:cNvPr>
          <p:cNvSpPr/>
          <p:nvPr/>
        </p:nvSpPr>
        <p:spPr bwMode="auto">
          <a:xfrm>
            <a:off x="609600" y="1371600"/>
            <a:ext cx="48006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Supervised Learning</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Labeled data – input/output pairs</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Banana</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Melon</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Banana</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Apple</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Melon</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Pineapple</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Apple</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Melon</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B29B692B-97BB-EB49-ED03-D5562FD153C2}"/>
              </a:ext>
            </a:extLst>
          </p:cNvPr>
          <p:cNvSpPr/>
          <p:nvPr/>
        </p:nvSpPr>
        <p:spPr bwMode="auto">
          <a:xfrm>
            <a:off x="6587756" y="1347677"/>
            <a:ext cx="48006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Unsupervised Learning</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Unlabeled data – </a:t>
            </a:r>
            <a:r>
              <a:rPr lang="en-US" sz="1600" i="1" dirty="0">
                <a:solidFill>
                  <a:schemeClr val="tx1"/>
                </a:solidFill>
                <a:ea typeface="Segoe UI" pitchFamily="34" charset="0"/>
                <a:cs typeface="Segoe UI" pitchFamily="34" charset="0"/>
              </a:rPr>
              <a:t>knowledge discovery</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aphicFrame>
        <p:nvGraphicFramePr>
          <p:cNvPr id="10" name="Table 9">
            <a:extLst>
              <a:ext uri="{FF2B5EF4-FFF2-40B4-BE49-F238E27FC236}">
                <a16:creationId xmlns:a16="http://schemas.microsoft.com/office/drawing/2014/main" id="{9070FCB7-0F42-A5D4-12E1-D07405CA91BF}"/>
              </a:ext>
            </a:extLst>
          </p:cNvPr>
          <p:cNvGraphicFramePr>
            <a:graphicFrameLocks noGrp="1"/>
          </p:cNvGraphicFramePr>
          <p:nvPr>
            <p:extLst>
              <p:ext uri="{D42A27DB-BD31-4B8C-83A1-F6EECF244321}">
                <p14:modId xmlns:p14="http://schemas.microsoft.com/office/powerpoint/2010/main" val="4045268677"/>
              </p:ext>
            </p:extLst>
          </p:nvPr>
        </p:nvGraphicFramePr>
        <p:xfrm>
          <a:off x="6896100" y="2057400"/>
          <a:ext cx="1143000" cy="3627153"/>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431328025"/>
                    </a:ext>
                  </a:extLst>
                </a:gridCol>
              </a:tblGrid>
              <a:tr h="403017">
                <a:tc>
                  <a:txBody>
                    <a:bodyPr/>
                    <a:lstStyle/>
                    <a:p>
                      <a:r>
                        <a:rPr lang="en-US" dirty="0"/>
                        <a:t>Input</a:t>
                      </a:r>
                    </a:p>
                  </a:txBody>
                  <a:tcPr/>
                </a:tc>
                <a:extLst>
                  <a:ext uri="{0D108BD9-81ED-4DB2-BD59-A6C34878D82A}">
                    <a16:rowId xmlns:a16="http://schemas.microsoft.com/office/drawing/2014/main" val="2762769411"/>
                  </a:ext>
                </a:extLst>
              </a:tr>
              <a:tr h="403017">
                <a:tc>
                  <a:txBody>
                    <a:bodyPr/>
                    <a:lstStyle/>
                    <a:p>
                      <a:r>
                        <a:rPr lang="en-US" sz="1800" dirty="0">
                          <a:solidFill>
                            <a:schemeClr val="tx1"/>
                          </a:solidFill>
                          <a:ea typeface="Segoe UI" pitchFamily="34" charset="0"/>
                          <a:cs typeface="Segoe UI" pitchFamily="34" charset="0"/>
                        </a:rPr>
                        <a:t>🍌</a:t>
                      </a:r>
                      <a:endParaRPr lang="en-US" dirty="0"/>
                    </a:p>
                  </a:txBody>
                  <a:tcPr/>
                </a:tc>
                <a:extLst>
                  <a:ext uri="{0D108BD9-81ED-4DB2-BD59-A6C34878D82A}">
                    <a16:rowId xmlns:a16="http://schemas.microsoft.com/office/drawing/2014/main" val="989789012"/>
                  </a:ext>
                </a:extLst>
              </a:tr>
              <a:tr h="403017">
                <a:tc>
                  <a:txBody>
                    <a:bodyPr/>
                    <a:lstStyle/>
                    <a:p>
                      <a:r>
                        <a:rPr lang="en-US" dirty="0"/>
                        <a:t>🍉</a:t>
                      </a:r>
                    </a:p>
                  </a:txBody>
                  <a:tcPr/>
                </a:tc>
                <a:extLst>
                  <a:ext uri="{0D108BD9-81ED-4DB2-BD59-A6C34878D82A}">
                    <a16:rowId xmlns:a16="http://schemas.microsoft.com/office/drawing/2014/main" val="2882675717"/>
                  </a:ext>
                </a:extLst>
              </a:tr>
              <a:tr h="403017">
                <a:tc>
                  <a:txBody>
                    <a:bodyPr/>
                    <a:lstStyle/>
                    <a:p>
                      <a:r>
                        <a:rPr lang="en-US" dirty="0"/>
                        <a:t>🍌</a:t>
                      </a:r>
                    </a:p>
                  </a:txBody>
                  <a:tcPr/>
                </a:tc>
                <a:extLst>
                  <a:ext uri="{0D108BD9-81ED-4DB2-BD59-A6C34878D82A}">
                    <a16:rowId xmlns:a16="http://schemas.microsoft.com/office/drawing/2014/main" val="3352967156"/>
                  </a:ext>
                </a:extLst>
              </a:tr>
              <a:tr h="403017">
                <a:tc>
                  <a:txBody>
                    <a:bodyPr/>
                    <a:lstStyle/>
                    <a:p>
                      <a:r>
                        <a:rPr lang="en-US" dirty="0"/>
                        <a:t>🍎</a:t>
                      </a:r>
                    </a:p>
                  </a:txBody>
                  <a:tcPr/>
                </a:tc>
                <a:extLst>
                  <a:ext uri="{0D108BD9-81ED-4DB2-BD59-A6C34878D82A}">
                    <a16:rowId xmlns:a16="http://schemas.microsoft.com/office/drawing/2014/main" val="3504269302"/>
                  </a:ext>
                </a:extLst>
              </a:tr>
              <a:tr h="403017">
                <a:tc>
                  <a:txBody>
                    <a:bodyPr/>
                    <a:lstStyle/>
                    <a:p>
                      <a:r>
                        <a:rPr lang="en-US" dirty="0"/>
                        <a:t>🍈</a:t>
                      </a:r>
                    </a:p>
                  </a:txBody>
                  <a:tcPr/>
                </a:tc>
                <a:extLst>
                  <a:ext uri="{0D108BD9-81ED-4DB2-BD59-A6C34878D82A}">
                    <a16:rowId xmlns:a16="http://schemas.microsoft.com/office/drawing/2014/main" val="3476067809"/>
                  </a:ext>
                </a:extLst>
              </a:tr>
              <a:tr h="403017">
                <a:tc>
                  <a:txBody>
                    <a:bodyPr/>
                    <a:lstStyle/>
                    <a:p>
                      <a:r>
                        <a:rPr lang="en-US" dirty="0"/>
                        <a:t>🍍</a:t>
                      </a:r>
                    </a:p>
                  </a:txBody>
                  <a:tcPr/>
                </a:tc>
                <a:extLst>
                  <a:ext uri="{0D108BD9-81ED-4DB2-BD59-A6C34878D82A}">
                    <a16:rowId xmlns:a16="http://schemas.microsoft.com/office/drawing/2014/main" val="3515704901"/>
                  </a:ext>
                </a:extLst>
              </a:tr>
              <a:tr h="403017">
                <a:tc>
                  <a:txBody>
                    <a:bodyPr/>
                    <a:lstStyle/>
                    <a:p>
                      <a:r>
                        <a:rPr lang="en-US" dirty="0"/>
                        <a:t>🍏</a:t>
                      </a:r>
                    </a:p>
                  </a:txBody>
                  <a:tcPr/>
                </a:tc>
                <a:extLst>
                  <a:ext uri="{0D108BD9-81ED-4DB2-BD59-A6C34878D82A}">
                    <a16:rowId xmlns:a16="http://schemas.microsoft.com/office/drawing/2014/main" val="2532339358"/>
                  </a:ext>
                </a:extLst>
              </a:tr>
              <a:tr h="403017">
                <a:tc>
                  <a:txBody>
                    <a:bodyPr/>
                    <a:lstStyle/>
                    <a:p>
                      <a:r>
                        <a:rPr lang="en-US" dirty="0"/>
                        <a:t>🍈</a:t>
                      </a:r>
                    </a:p>
                  </a:txBody>
                  <a:tcPr/>
                </a:tc>
                <a:extLst>
                  <a:ext uri="{0D108BD9-81ED-4DB2-BD59-A6C34878D82A}">
                    <a16:rowId xmlns:a16="http://schemas.microsoft.com/office/drawing/2014/main" val="1655558502"/>
                  </a:ext>
                </a:extLst>
              </a:tr>
            </a:tbl>
          </a:graphicData>
        </a:graphic>
      </p:graphicFrame>
      <p:graphicFrame>
        <p:nvGraphicFramePr>
          <p:cNvPr id="11" name="Table 10">
            <a:extLst>
              <a:ext uri="{FF2B5EF4-FFF2-40B4-BE49-F238E27FC236}">
                <a16:creationId xmlns:a16="http://schemas.microsoft.com/office/drawing/2014/main" id="{FA33453E-E072-D3DF-B0F3-C7686AEA9E39}"/>
              </a:ext>
            </a:extLst>
          </p:cNvPr>
          <p:cNvGraphicFramePr>
            <a:graphicFrameLocks noGrp="1"/>
          </p:cNvGraphicFramePr>
          <p:nvPr>
            <p:extLst>
              <p:ext uri="{D42A27DB-BD31-4B8C-83A1-F6EECF244321}">
                <p14:modId xmlns:p14="http://schemas.microsoft.com/office/powerpoint/2010/main" val="4245981500"/>
              </p:ext>
            </p:extLst>
          </p:nvPr>
        </p:nvGraphicFramePr>
        <p:xfrm>
          <a:off x="8320350" y="2057399"/>
          <a:ext cx="1316222" cy="3627153"/>
        </p:xfrm>
        <a:graphic>
          <a:graphicData uri="http://schemas.openxmlformats.org/drawingml/2006/table">
            <a:tbl>
              <a:tblPr firstRow="1" bandRow="1">
                <a:tableStyleId>{5940675A-B579-460E-94D1-54222C63F5DA}</a:tableStyleId>
              </a:tblPr>
              <a:tblGrid>
                <a:gridCol w="1316222">
                  <a:extLst>
                    <a:ext uri="{9D8B030D-6E8A-4147-A177-3AD203B41FA5}">
                      <a16:colId xmlns:a16="http://schemas.microsoft.com/office/drawing/2014/main" val="4103747013"/>
                    </a:ext>
                  </a:extLst>
                </a:gridCol>
              </a:tblGrid>
              <a:tr h="403017">
                <a:tc>
                  <a:txBody>
                    <a:bodyPr/>
                    <a:lstStyle/>
                    <a:p>
                      <a:r>
                        <a:rPr lang="en-US" dirty="0"/>
                        <a:t>Category</a:t>
                      </a:r>
                    </a:p>
                  </a:txBody>
                  <a:tcPr/>
                </a:tc>
                <a:extLst>
                  <a:ext uri="{0D108BD9-81ED-4DB2-BD59-A6C34878D82A}">
                    <a16:rowId xmlns:a16="http://schemas.microsoft.com/office/drawing/2014/main" val="182085442"/>
                  </a:ext>
                </a:extLst>
              </a:tr>
              <a:tr h="403017">
                <a:tc>
                  <a:txBody>
                    <a:bodyPr/>
                    <a:lstStyle/>
                    <a:p>
                      <a:r>
                        <a:rPr lang="en-US" dirty="0"/>
                        <a:t>1</a:t>
                      </a:r>
                    </a:p>
                  </a:txBody>
                  <a:tcPr/>
                </a:tc>
                <a:extLst>
                  <a:ext uri="{0D108BD9-81ED-4DB2-BD59-A6C34878D82A}">
                    <a16:rowId xmlns:a16="http://schemas.microsoft.com/office/drawing/2014/main" val="1023408469"/>
                  </a:ext>
                </a:extLst>
              </a:tr>
              <a:tr h="403017">
                <a:tc>
                  <a:txBody>
                    <a:bodyPr/>
                    <a:lstStyle/>
                    <a:p>
                      <a:r>
                        <a:rPr lang="en-US" dirty="0"/>
                        <a:t>2</a:t>
                      </a:r>
                    </a:p>
                  </a:txBody>
                  <a:tcPr/>
                </a:tc>
                <a:extLst>
                  <a:ext uri="{0D108BD9-81ED-4DB2-BD59-A6C34878D82A}">
                    <a16:rowId xmlns:a16="http://schemas.microsoft.com/office/drawing/2014/main" val="1373150610"/>
                  </a:ext>
                </a:extLst>
              </a:tr>
              <a:tr h="403017">
                <a:tc>
                  <a:txBody>
                    <a:bodyPr/>
                    <a:lstStyle/>
                    <a:p>
                      <a:r>
                        <a:rPr lang="en-US" dirty="0"/>
                        <a:t>1</a:t>
                      </a:r>
                    </a:p>
                  </a:txBody>
                  <a:tcPr/>
                </a:tc>
                <a:extLst>
                  <a:ext uri="{0D108BD9-81ED-4DB2-BD59-A6C34878D82A}">
                    <a16:rowId xmlns:a16="http://schemas.microsoft.com/office/drawing/2014/main" val="1587169789"/>
                  </a:ext>
                </a:extLst>
              </a:tr>
              <a:tr h="403017">
                <a:tc>
                  <a:txBody>
                    <a:bodyPr/>
                    <a:lstStyle/>
                    <a:p>
                      <a:r>
                        <a:rPr lang="en-US" dirty="0"/>
                        <a:t>3</a:t>
                      </a:r>
                    </a:p>
                  </a:txBody>
                  <a:tcPr/>
                </a:tc>
                <a:extLst>
                  <a:ext uri="{0D108BD9-81ED-4DB2-BD59-A6C34878D82A}">
                    <a16:rowId xmlns:a16="http://schemas.microsoft.com/office/drawing/2014/main" val="498767711"/>
                  </a:ext>
                </a:extLst>
              </a:tr>
              <a:tr h="403017">
                <a:tc>
                  <a:txBody>
                    <a:bodyPr/>
                    <a:lstStyle/>
                    <a:p>
                      <a:r>
                        <a:rPr lang="en-US" dirty="0"/>
                        <a:t>4</a:t>
                      </a:r>
                    </a:p>
                  </a:txBody>
                  <a:tcPr/>
                </a:tc>
                <a:extLst>
                  <a:ext uri="{0D108BD9-81ED-4DB2-BD59-A6C34878D82A}">
                    <a16:rowId xmlns:a16="http://schemas.microsoft.com/office/drawing/2014/main" val="1846541537"/>
                  </a:ext>
                </a:extLst>
              </a:tr>
              <a:tr h="403017">
                <a:tc>
                  <a:txBody>
                    <a:bodyPr/>
                    <a:lstStyle/>
                    <a:p>
                      <a:r>
                        <a:rPr lang="en-US" dirty="0"/>
                        <a:t>5</a:t>
                      </a:r>
                    </a:p>
                  </a:txBody>
                  <a:tcPr/>
                </a:tc>
                <a:extLst>
                  <a:ext uri="{0D108BD9-81ED-4DB2-BD59-A6C34878D82A}">
                    <a16:rowId xmlns:a16="http://schemas.microsoft.com/office/drawing/2014/main" val="3671958557"/>
                  </a:ext>
                </a:extLst>
              </a:tr>
              <a:tr h="403017">
                <a:tc>
                  <a:txBody>
                    <a:bodyPr/>
                    <a:lstStyle/>
                    <a:p>
                      <a:r>
                        <a:rPr lang="en-US" dirty="0"/>
                        <a:t>6</a:t>
                      </a:r>
                    </a:p>
                  </a:txBody>
                  <a:tcPr/>
                </a:tc>
                <a:extLst>
                  <a:ext uri="{0D108BD9-81ED-4DB2-BD59-A6C34878D82A}">
                    <a16:rowId xmlns:a16="http://schemas.microsoft.com/office/drawing/2014/main" val="387169582"/>
                  </a:ext>
                </a:extLst>
              </a:tr>
              <a:tr h="403017">
                <a:tc>
                  <a:txBody>
                    <a:bodyPr/>
                    <a:lstStyle/>
                    <a:p>
                      <a:r>
                        <a:rPr lang="en-US" dirty="0"/>
                        <a:t>4</a:t>
                      </a:r>
                    </a:p>
                  </a:txBody>
                  <a:tcPr/>
                </a:tc>
                <a:extLst>
                  <a:ext uri="{0D108BD9-81ED-4DB2-BD59-A6C34878D82A}">
                    <a16:rowId xmlns:a16="http://schemas.microsoft.com/office/drawing/2014/main" val="2907377046"/>
                  </a:ext>
                </a:extLst>
              </a:tr>
            </a:tbl>
          </a:graphicData>
        </a:graphic>
      </p:graphicFrame>
      <p:graphicFrame>
        <p:nvGraphicFramePr>
          <p:cNvPr id="12" name="Table 11">
            <a:extLst>
              <a:ext uri="{FF2B5EF4-FFF2-40B4-BE49-F238E27FC236}">
                <a16:creationId xmlns:a16="http://schemas.microsoft.com/office/drawing/2014/main" id="{F45520E1-E5BE-8ECF-2274-38F6B1604259}"/>
              </a:ext>
            </a:extLst>
          </p:cNvPr>
          <p:cNvGraphicFramePr>
            <a:graphicFrameLocks noGrp="1"/>
          </p:cNvGraphicFramePr>
          <p:nvPr>
            <p:extLst>
              <p:ext uri="{D42A27DB-BD31-4B8C-83A1-F6EECF244321}">
                <p14:modId xmlns:p14="http://schemas.microsoft.com/office/powerpoint/2010/main" val="3176449593"/>
              </p:ext>
            </p:extLst>
          </p:nvPr>
        </p:nvGraphicFramePr>
        <p:xfrm>
          <a:off x="9882450" y="2057399"/>
          <a:ext cx="1196827" cy="3627153"/>
        </p:xfrm>
        <a:graphic>
          <a:graphicData uri="http://schemas.openxmlformats.org/drawingml/2006/table">
            <a:tbl>
              <a:tblPr firstRow="1" bandRow="1">
                <a:tableStyleId>{5940675A-B579-460E-94D1-54222C63F5DA}</a:tableStyleId>
              </a:tblPr>
              <a:tblGrid>
                <a:gridCol w="1196827">
                  <a:extLst>
                    <a:ext uri="{9D8B030D-6E8A-4147-A177-3AD203B41FA5}">
                      <a16:colId xmlns:a16="http://schemas.microsoft.com/office/drawing/2014/main" val="2527142223"/>
                    </a:ext>
                  </a:extLst>
                </a:gridCol>
              </a:tblGrid>
              <a:tr h="403017">
                <a:tc>
                  <a:txBody>
                    <a:bodyPr/>
                    <a:lstStyle/>
                    <a:p>
                      <a:r>
                        <a:rPr lang="en-US" dirty="0"/>
                        <a:t>Category</a:t>
                      </a:r>
                    </a:p>
                  </a:txBody>
                  <a:tcPr/>
                </a:tc>
                <a:extLst>
                  <a:ext uri="{0D108BD9-81ED-4DB2-BD59-A6C34878D82A}">
                    <a16:rowId xmlns:a16="http://schemas.microsoft.com/office/drawing/2014/main" val="418621965"/>
                  </a:ext>
                </a:extLst>
              </a:tr>
              <a:tr h="403017">
                <a:tc>
                  <a:txBody>
                    <a:bodyPr/>
                    <a:lstStyle/>
                    <a:p>
                      <a:r>
                        <a:rPr lang="en-US" dirty="0"/>
                        <a:t>1</a:t>
                      </a:r>
                    </a:p>
                  </a:txBody>
                  <a:tcPr/>
                </a:tc>
                <a:extLst>
                  <a:ext uri="{0D108BD9-81ED-4DB2-BD59-A6C34878D82A}">
                    <a16:rowId xmlns:a16="http://schemas.microsoft.com/office/drawing/2014/main" val="1876615828"/>
                  </a:ext>
                </a:extLst>
              </a:tr>
              <a:tr h="403017">
                <a:tc>
                  <a:txBody>
                    <a:bodyPr/>
                    <a:lstStyle/>
                    <a:p>
                      <a:r>
                        <a:rPr lang="en-US" dirty="0"/>
                        <a:t>2</a:t>
                      </a:r>
                    </a:p>
                  </a:txBody>
                  <a:tcPr/>
                </a:tc>
                <a:extLst>
                  <a:ext uri="{0D108BD9-81ED-4DB2-BD59-A6C34878D82A}">
                    <a16:rowId xmlns:a16="http://schemas.microsoft.com/office/drawing/2014/main" val="850225174"/>
                  </a:ext>
                </a:extLst>
              </a:tr>
              <a:tr h="403017">
                <a:tc>
                  <a:txBody>
                    <a:bodyPr/>
                    <a:lstStyle/>
                    <a:p>
                      <a:r>
                        <a:rPr lang="en-US" dirty="0"/>
                        <a:t>1</a:t>
                      </a:r>
                    </a:p>
                  </a:txBody>
                  <a:tcPr/>
                </a:tc>
                <a:extLst>
                  <a:ext uri="{0D108BD9-81ED-4DB2-BD59-A6C34878D82A}">
                    <a16:rowId xmlns:a16="http://schemas.microsoft.com/office/drawing/2014/main" val="3464618992"/>
                  </a:ext>
                </a:extLst>
              </a:tr>
              <a:tr h="403017">
                <a:tc>
                  <a:txBody>
                    <a:bodyPr/>
                    <a:lstStyle/>
                    <a:p>
                      <a:r>
                        <a:rPr lang="en-US" dirty="0"/>
                        <a:t>2</a:t>
                      </a:r>
                    </a:p>
                  </a:txBody>
                  <a:tcPr/>
                </a:tc>
                <a:extLst>
                  <a:ext uri="{0D108BD9-81ED-4DB2-BD59-A6C34878D82A}">
                    <a16:rowId xmlns:a16="http://schemas.microsoft.com/office/drawing/2014/main" val="205250473"/>
                  </a:ext>
                </a:extLst>
              </a:tr>
              <a:tr h="403017">
                <a:tc>
                  <a:txBody>
                    <a:bodyPr/>
                    <a:lstStyle/>
                    <a:p>
                      <a:r>
                        <a:rPr lang="en-US" dirty="0"/>
                        <a:t>3</a:t>
                      </a:r>
                    </a:p>
                  </a:txBody>
                  <a:tcPr/>
                </a:tc>
                <a:extLst>
                  <a:ext uri="{0D108BD9-81ED-4DB2-BD59-A6C34878D82A}">
                    <a16:rowId xmlns:a16="http://schemas.microsoft.com/office/drawing/2014/main" val="332798242"/>
                  </a:ext>
                </a:extLst>
              </a:tr>
              <a:tr h="403017">
                <a:tc>
                  <a:txBody>
                    <a:bodyPr/>
                    <a:lstStyle/>
                    <a:p>
                      <a:r>
                        <a:rPr lang="en-US" dirty="0"/>
                        <a:t>1</a:t>
                      </a:r>
                    </a:p>
                  </a:txBody>
                  <a:tcPr/>
                </a:tc>
                <a:extLst>
                  <a:ext uri="{0D108BD9-81ED-4DB2-BD59-A6C34878D82A}">
                    <a16:rowId xmlns:a16="http://schemas.microsoft.com/office/drawing/2014/main" val="125567534"/>
                  </a:ext>
                </a:extLst>
              </a:tr>
              <a:tr h="403017">
                <a:tc>
                  <a:txBody>
                    <a:bodyPr/>
                    <a:lstStyle/>
                    <a:p>
                      <a:r>
                        <a:rPr lang="en-US" dirty="0"/>
                        <a:t>3</a:t>
                      </a:r>
                    </a:p>
                  </a:txBody>
                  <a:tcPr/>
                </a:tc>
                <a:extLst>
                  <a:ext uri="{0D108BD9-81ED-4DB2-BD59-A6C34878D82A}">
                    <a16:rowId xmlns:a16="http://schemas.microsoft.com/office/drawing/2014/main" val="1446293970"/>
                  </a:ext>
                </a:extLst>
              </a:tr>
              <a:tr h="403017">
                <a:tc>
                  <a:txBody>
                    <a:bodyPr/>
                    <a:lstStyle/>
                    <a:p>
                      <a:r>
                        <a:rPr lang="en-US" dirty="0"/>
                        <a:t>3</a:t>
                      </a:r>
                    </a:p>
                  </a:txBody>
                  <a:tcPr/>
                </a:tc>
                <a:extLst>
                  <a:ext uri="{0D108BD9-81ED-4DB2-BD59-A6C34878D82A}">
                    <a16:rowId xmlns:a16="http://schemas.microsoft.com/office/drawing/2014/main" val="1815819376"/>
                  </a:ext>
                </a:extLst>
              </a:tr>
            </a:tbl>
          </a:graphicData>
        </a:graphic>
      </p:graphicFrame>
      <p:sp>
        <p:nvSpPr>
          <p:cNvPr id="14" name="TextBox 13">
            <a:extLst>
              <a:ext uri="{FF2B5EF4-FFF2-40B4-BE49-F238E27FC236}">
                <a16:creationId xmlns:a16="http://schemas.microsoft.com/office/drawing/2014/main" id="{2EA0D720-2E60-6DBD-6899-A70BEA428CEB}"/>
              </a:ext>
            </a:extLst>
          </p:cNvPr>
          <p:cNvSpPr txBox="1"/>
          <p:nvPr/>
        </p:nvSpPr>
        <p:spPr>
          <a:xfrm>
            <a:off x="8496300" y="5943600"/>
            <a:ext cx="697627"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fruit</a:t>
            </a:r>
          </a:p>
        </p:txBody>
      </p:sp>
      <p:sp>
        <p:nvSpPr>
          <p:cNvPr id="15" name="TextBox 14">
            <a:extLst>
              <a:ext uri="{FF2B5EF4-FFF2-40B4-BE49-F238E27FC236}">
                <a16:creationId xmlns:a16="http://schemas.microsoft.com/office/drawing/2014/main" id="{E39E3777-87FA-4D97-301F-2B96C2775C74}"/>
              </a:ext>
            </a:extLst>
          </p:cNvPr>
          <p:cNvSpPr txBox="1"/>
          <p:nvPr/>
        </p:nvSpPr>
        <p:spPr>
          <a:xfrm>
            <a:off x="10104798" y="5960442"/>
            <a:ext cx="853119"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color</a:t>
            </a:r>
          </a:p>
        </p:txBody>
      </p:sp>
    </p:spTree>
    <p:extLst>
      <p:ext uri="{BB962C8B-B14F-4D97-AF65-F5344CB8AC3E}">
        <p14:creationId xmlns:p14="http://schemas.microsoft.com/office/powerpoint/2010/main" val="371160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9" end="9"/>
                                            </p:txEl>
                                          </p:spTgt>
                                        </p:tgtEl>
                                        <p:attrNameLst>
                                          <p:attrName>style.visibility</p:attrName>
                                        </p:attrNameLst>
                                      </p:cBhvr>
                                      <p:to>
                                        <p:strVal val="visible"/>
                                      </p:to>
                                    </p:set>
                                    <p:animEffect transition="in" filter="fade">
                                      <p:cBhvr>
                                        <p:cTn id="30" dur="500"/>
                                        <p:tgtEl>
                                          <p:spTgt spid="6">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animEffect transition="in" filter="fade">
                                      <p:cBhvr>
                                        <p:cTn id="33" dur="500"/>
                                        <p:tgtEl>
                                          <p:spTgt spid="6">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Reinforcement Learning</a:t>
            </a:r>
            <a:endParaRPr lang="en-US" i="1" dirty="0">
              <a:solidFill>
                <a:schemeClr val="accent1"/>
              </a:solidFill>
            </a:endParaRPr>
          </a:p>
        </p:txBody>
      </p:sp>
      <p:pic>
        <p:nvPicPr>
          <p:cNvPr id="4" name="Online Media 3" title="Reinforcment Learning - Mario Training Video">
            <a:hlinkClick r:id="" action="ppaction://media"/>
            <a:extLst>
              <a:ext uri="{FF2B5EF4-FFF2-40B4-BE49-F238E27FC236}">
                <a16:creationId xmlns:a16="http://schemas.microsoft.com/office/drawing/2014/main" id="{D876FA45-BC49-B345-3A2C-8E603059C574}"/>
              </a:ext>
            </a:extLst>
          </p:cNvPr>
          <p:cNvPicPr>
            <a:picLocks noGrp="1" noRot="1" noChangeAspect="1"/>
          </p:cNvPicPr>
          <p:nvPr>
            <p:ph idx="1"/>
            <a:videoFile r:link="rId1"/>
          </p:nvPr>
        </p:nvPicPr>
        <p:blipFill>
          <a:blip r:embed="rId4"/>
          <a:stretch>
            <a:fillRect/>
          </a:stretch>
        </p:blipFill>
        <p:spPr>
          <a:xfrm>
            <a:off x="2895600" y="1257300"/>
            <a:ext cx="9120187" cy="5153025"/>
          </a:xfrm>
          <a:prstGeom prst="rect">
            <a:avLst/>
          </a:prstGeom>
        </p:spPr>
      </p:pic>
      <p:sp>
        <p:nvSpPr>
          <p:cNvPr id="6" name="TextBox 5">
            <a:extLst>
              <a:ext uri="{FF2B5EF4-FFF2-40B4-BE49-F238E27FC236}">
                <a16:creationId xmlns:a16="http://schemas.microsoft.com/office/drawing/2014/main" id="{84FBE112-9D46-EFBB-1A62-A1E2D4D0CEAB}"/>
              </a:ext>
            </a:extLst>
          </p:cNvPr>
          <p:cNvSpPr txBox="1"/>
          <p:nvPr/>
        </p:nvSpPr>
        <p:spPr>
          <a:xfrm>
            <a:off x="266700" y="2310318"/>
            <a:ext cx="2440172" cy="3046988"/>
          </a:xfrm>
          <a:prstGeom prst="rect">
            <a:avLst/>
          </a:prstGeom>
          <a:noFill/>
        </p:spPr>
        <p:txBody>
          <a:bodyPr wrap="square">
            <a:spAutoFit/>
          </a:bodyPr>
          <a:lstStyle/>
          <a:p>
            <a:r>
              <a:rPr lang="en-US" sz="3200" dirty="0"/>
              <a:t>Positive and negative feedback is used to reinforce behaviors</a:t>
            </a:r>
          </a:p>
        </p:txBody>
      </p:sp>
    </p:spTree>
    <p:extLst>
      <p:ext uri="{BB962C8B-B14F-4D97-AF65-F5344CB8AC3E}">
        <p14:creationId xmlns:p14="http://schemas.microsoft.com/office/powerpoint/2010/main" val="176159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31970"/>
            <a:ext cx="10972800" cy="794064"/>
          </a:xfrm>
        </p:spPr>
        <p:txBody>
          <a:bodyPr/>
          <a:lstStyle/>
          <a:p>
            <a:r>
              <a:rPr lang="en-US" sz="5400" cap="none" dirty="0"/>
              <a:t>Questions?</a:t>
            </a:r>
          </a:p>
        </p:txBody>
      </p:sp>
    </p:spTree>
    <p:extLst>
      <p:ext uri="{BB962C8B-B14F-4D97-AF65-F5344CB8AC3E}">
        <p14:creationId xmlns:p14="http://schemas.microsoft.com/office/powerpoint/2010/main" val="11451580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53BE3-E5CC-2550-291D-225920AEABAA}"/>
              </a:ext>
            </a:extLst>
          </p:cNvPr>
          <p:cNvSpPr>
            <a:spLocks noGrp="1"/>
          </p:cNvSpPr>
          <p:nvPr>
            <p:ph type="title"/>
          </p:nvPr>
        </p:nvSpPr>
        <p:spPr/>
        <p:txBody>
          <a:bodyPr/>
          <a:lstStyle/>
          <a:p>
            <a:r>
              <a:rPr lang="en-US" dirty="0"/>
              <a:t>Blooket</a:t>
            </a:r>
          </a:p>
        </p:txBody>
      </p:sp>
    </p:spTree>
    <p:extLst>
      <p:ext uri="{BB962C8B-B14F-4D97-AF65-F5344CB8AC3E}">
        <p14:creationId xmlns:p14="http://schemas.microsoft.com/office/powerpoint/2010/main" val="29611855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8D8E56-A062-0C2A-C3B3-6457E99A1207}"/>
              </a:ext>
            </a:extLst>
          </p:cNvPr>
          <p:cNvPicPr>
            <a:picLocks noChangeAspect="1"/>
          </p:cNvPicPr>
          <p:nvPr/>
        </p:nvPicPr>
        <p:blipFill>
          <a:blip r:embed="rId3"/>
          <a:stretch>
            <a:fillRect/>
          </a:stretch>
        </p:blipFill>
        <p:spPr>
          <a:xfrm>
            <a:off x="3238500" y="1786380"/>
            <a:ext cx="8610600" cy="3285239"/>
          </a:xfrm>
          <a:prstGeom prst="rect">
            <a:avLst/>
          </a:prstGeom>
        </p:spPr>
      </p:pic>
      <p:cxnSp>
        <p:nvCxnSpPr>
          <p:cNvPr id="12" name="Straight Arrow Connector 11">
            <a:extLst>
              <a:ext uri="{FF2B5EF4-FFF2-40B4-BE49-F238E27FC236}">
                <a16:creationId xmlns:a16="http://schemas.microsoft.com/office/drawing/2014/main" id="{2A91C087-5AB1-1738-A029-6A9B8656E67A}"/>
              </a:ext>
            </a:extLst>
          </p:cNvPr>
          <p:cNvCxnSpPr>
            <a:cxnSpLocks/>
          </p:cNvCxnSpPr>
          <p:nvPr/>
        </p:nvCxnSpPr>
        <p:spPr>
          <a:xfrm flipV="1">
            <a:off x="7124700" y="3200400"/>
            <a:ext cx="0" cy="2514599"/>
          </a:xfrm>
          <a:prstGeom prst="straightConnector1">
            <a:avLst/>
          </a:prstGeom>
          <a:ln w="57150">
            <a:headEnd type="none"/>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09864CF-9530-837E-0F02-7379852CBE5F}"/>
              </a:ext>
            </a:extLst>
          </p:cNvPr>
          <p:cNvSpPr txBox="1"/>
          <p:nvPr/>
        </p:nvSpPr>
        <p:spPr>
          <a:xfrm>
            <a:off x="1853492" y="5714999"/>
            <a:ext cx="8485015" cy="738664"/>
          </a:xfrm>
          <a:prstGeom prst="rect">
            <a:avLst/>
          </a:prstGeom>
          <a:noFill/>
        </p:spPr>
        <p:txBody>
          <a:bodyPr wrap="none" lIns="91440" tIns="91440" rIns="91440" bIns="91440" rtlCol="0" anchor="t">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click the link on the camp homepage</a:t>
            </a:r>
          </a:p>
        </p:txBody>
      </p:sp>
      <p:sp>
        <p:nvSpPr>
          <p:cNvPr id="25" name="TextBox 24">
            <a:extLst>
              <a:ext uri="{FF2B5EF4-FFF2-40B4-BE49-F238E27FC236}">
                <a16:creationId xmlns:a16="http://schemas.microsoft.com/office/drawing/2014/main" id="{09675E2C-9835-B5C3-B6F4-43C36B2CB753}"/>
              </a:ext>
            </a:extLst>
          </p:cNvPr>
          <p:cNvSpPr txBox="1"/>
          <p:nvPr/>
        </p:nvSpPr>
        <p:spPr>
          <a:xfrm>
            <a:off x="3041797" y="404337"/>
            <a:ext cx="6108404" cy="830997"/>
          </a:xfrm>
          <a:prstGeom prst="rect">
            <a:avLst/>
          </a:prstGeom>
          <a:noFill/>
        </p:spPr>
        <p:txBody>
          <a:bodyPr wrap="square">
            <a:spAutoFit/>
          </a:bodyPr>
          <a:lstStyle/>
          <a:p>
            <a:r>
              <a:rPr lang="en-US" sz="4800" b="0" i="0" dirty="0">
                <a:solidFill>
                  <a:srgbClr val="000000"/>
                </a:solidFill>
                <a:effectLst/>
                <a:latin typeface="+mj-lt"/>
              </a:rPr>
              <a:t>Follow-Along Activity</a:t>
            </a:r>
            <a:endParaRPr lang="en-US" sz="4800" dirty="0"/>
          </a:p>
        </p:txBody>
      </p:sp>
    </p:spTree>
    <p:extLst>
      <p:ext uri="{BB962C8B-B14F-4D97-AF65-F5344CB8AC3E}">
        <p14:creationId xmlns:p14="http://schemas.microsoft.com/office/powerpoint/2010/main" val="167953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6497B0C-C171-3A37-B2E3-077D621F1E38}"/>
              </a:ext>
            </a:extLst>
          </p:cNvPr>
          <p:cNvSpPr>
            <a:spLocks noGrp="1"/>
          </p:cNvSpPr>
          <p:nvPr>
            <p:ph type="body" idx="1"/>
          </p:nvPr>
        </p:nvSpPr>
        <p:spPr/>
        <p:txBody>
          <a:bodyPr/>
          <a:lstStyle/>
          <a:p>
            <a:r>
              <a:rPr lang="en-US" dirty="0"/>
              <a:t>Icebreaker</a:t>
            </a:r>
          </a:p>
          <a:p>
            <a:r>
              <a:rPr lang="en-US" dirty="0"/>
              <a:t>Presentation</a:t>
            </a:r>
          </a:p>
          <a:p>
            <a:r>
              <a:rPr lang="en-US" dirty="0"/>
              <a:t>Blooket</a:t>
            </a:r>
          </a:p>
          <a:p>
            <a:r>
              <a:rPr lang="en-US" dirty="0"/>
              <a:t>Follow-Along Activity</a:t>
            </a:r>
          </a:p>
          <a:p>
            <a:r>
              <a:rPr lang="en-US" dirty="0"/>
              <a:t>Challenges</a:t>
            </a:r>
          </a:p>
        </p:txBody>
      </p:sp>
      <p:sp>
        <p:nvSpPr>
          <p:cNvPr id="4" name="Title 3">
            <a:extLst>
              <a:ext uri="{FF2B5EF4-FFF2-40B4-BE49-F238E27FC236}">
                <a16:creationId xmlns:a16="http://schemas.microsoft.com/office/drawing/2014/main" id="{EFC9176B-85A6-D82A-9303-D5CCAA50BCA5}"/>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08306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8D8E56-A062-0C2A-C3B3-6457E99A1207}"/>
              </a:ext>
            </a:extLst>
          </p:cNvPr>
          <p:cNvPicPr>
            <a:picLocks noChangeAspect="1"/>
          </p:cNvPicPr>
          <p:nvPr/>
        </p:nvPicPr>
        <p:blipFill>
          <a:blip r:embed="rId3"/>
          <a:srcRect/>
          <a:stretch/>
        </p:blipFill>
        <p:spPr>
          <a:xfrm>
            <a:off x="3422993" y="1786380"/>
            <a:ext cx="8241614" cy="3285239"/>
          </a:xfrm>
          <a:prstGeom prst="rect">
            <a:avLst/>
          </a:prstGeom>
        </p:spPr>
      </p:pic>
      <p:cxnSp>
        <p:nvCxnSpPr>
          <p:cNvPr id="12" name="Straight Arrow Connector 11">
            <a:extLst>
              <a:ext uri="{FF2B5EF4-FFF2-40B4-BE49-F238E27FC236}">
                <a16:creationId xmlns:a16="http://schemas.microsoft.com/office/drawing/2014/main" id="{2A91C087-5AB1-1738-A029-6A9B8656E67A}"/>
              </a:ext>
            </a:extLst>
          </p:cNvPr>
          <p:cNvCxnSpPr>
            <a:cxnSpLocks/>
          </p:cNvCxnSpPr>
          <p:nvPr/>
        </p:nvCxnSpPr>
        <p:spPr>
          <a:xfrm flipV="1">
            <a:off x="7124700" y="4686300"/>
            <a:ext cx="0" cy="1028699"/>
          </a:xfrm>
          <a:prstGeom prst="straightConnector1">
            <a:avLst/>
          </a:prstGeom>
          <a:ln w="57150">
            <a:headEnd type="none"/>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09864CF-9530-837E-0F02-7379852CBE5F}"/>
              </a:ext>
            </a:extLst>
          </p:cNvPr>
          <p:cNvSpPr txBox="1"/>
          <p:nvPr/>
        </p:nvSpPr>
        <p:spPr>
          <a:xfrm>
            <a:off x="1853492" y="5714999"/>
            <a:ext cx="8485015" cy="738664"/>
          </a:xfrm>
          <a:prstGeom prst="rect">
            <a:avLst/>
          </a:prstGeom>
          <a:noFill/>
        </p:spPr>
        <p:txBody>
          <a:bodyPr wrap="none" lIns="91440" tIns="91440" rIns="91440" bIns="91440" rtlCol="0" anchor="t">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click the link on the camp homepage</a:t>
            </a:r>
          </a:p>
        </p:txBody>
      </p:sp>
      <p:sp>
        <p:nvSpPr>
          <p:cNvPr id="25" name="TextBox 24">
            <a:extLst>
              <a:ext uri="{FF2B5EF4-FFF2-40B4-BE49-F238E27FC236}">
                <a16:creationId xmlns:a16="http://schemas.microsoft.com/office/drawing/2014/main" id="{09675E2C-9835-B5C3-B6F4-43C36B2CB753}"/>
              </a:ext>
            </a:extLst>
          </p:cNvPr>
          <p:cNvSpPr txBox="1"/>
          <p:nvPr/>
        </p:nvSpPr>
        <p:spPr>
          <a:xfrm>
            <a:off x="3041797" y="404337"/>
            <a:ext cx="6108404" cy="830997"/>
          </a:xfrm>
          <a:prstGeom prst="rect">
            <a:avLst/>
          </a:prstGeom>
          <a:noFill/>
        </p:spPr>
        <p:txBody>
          <a:bodyPr wrap="square">
            <a:spAutoFit/>
          </a:bodyPr>
          <a:lstStyle/>
          <a:p>
            <a:r>
              <a:rPr lang="en-US" sz="4800" b="0" i="0" dirty="0">
                <a:solidFill>
                  <a:srgbClr val="000000"/>
                </a:solidFill>
                <a:effectLst/>
                <a:latin typeface="+mj-lt"/>
              </a:rPr>
              <a:t>Challenges</a:t>
            </a:r>
            <a:endParaRPr lang="en-US" sz="4800" dirty="0"/>
          </a:p>
        </p:txBody>
      </p:sp>
    </p:spTree>
    <p:extLst>
      <p:ext uri="{BB962C8B-B14F-4D97-AF65-F5344CB8AC3E}">
        <p14:creationId xmlns:p14="http://schemas.microsoft.com/office/powerpoint/2010/main" val="3456356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63561-3772-2C0C-4706-43FA7B64C36C}"/>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788051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53BE3-E5CC-2550-291D-225920AEABAA}"/>
              </a:ext>
            </a:extLst>
          </p:cNvPr>
          <p:cNvSpPr>
            <a:spLocks noGrp="1"/>
          </p:cNvSpPr>
          <p:nvPr>
            <p:ph type="title"/>
          </p:nvPr>
        </p:nvSpPr>
        <p:spPr/>
        <p:txBody>
          <a:bodyPr/>
          <a:lstStyle/>
          <a:p>
            <a:r>
              <a:rPr lang="en-US" dirty="0"/>
              <a:t>Icebreaker</a:t>
            </a:r>
          </a:p>
        </p:txBody>
      </p:sp>
    </p:spTree>
    <p:extLst>
      <p:ext uri="{BB962C8B-B14F-4D97-AF65-F5344CB8AC3E}">
        <p14:creationId xmlns:p14="http://schemas.microsoft.com/office/powerpoint/2010/main" val="23687165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462F-F705-42E3-3311-D971B8830BCF}"/>
              </a:ext>
            </a:extLst>
          </p:cNvPr>
          <p:cNvSpPr>
            <a:spLocks noGrp="1"/>
          </p:cNvSpPr>
          <p:nvPr>
            <p:ph type="title"/>
          </p:nvPr>
        </p:nvSpPr>
        <p:spPr/>
        <p:txBody>
          <a:bodyPr/>
          <a:lstStyle/>
          <a:p>
            <a:r>
              <a:rPr lang="en-US" dirty="0"/>
              <a:t>Icebreaker</a:t>
            </a:r>
          </a:p>
        </p:txBody>
      </p:sp>
      <p:sp>
        <p:nvSpPr>
          <p:cNvPr id="3" name="Content Placeholder 2">
            <a:extLst>
              <a:ext uri="{FF2B5EF4-FFF2-40B4-BE49-F238E27FC236}">
                <a16:creationId xmlns:a16="http://schemas.microsoft.com/office/drawing/2014/main" id="{9B2E6188-0801-A42C-0DC8-56A6D7CDFBEA}"/>
              </a:ext>
            </a:extLst>
          </p:cNvPr>
          <p:cNvSpPr>
            <a:spLocks noGrp="1"/>
          </p:cNvSpPr>
          <p:nvPr>
            <p:ph idx="1"/>
          </p:nvPr>
        </p:nvSpPr>
        <p:spPr>
          <a:xfrm>
            <a:off x="381000" y="1247480"/>
            <a:ext cx="7315200" cy="5153319"/>
          </a:xfrm>
        </p:spPr>
        <p:txBody>
          <a:bodyPr/>
          <a:lstStyle/>
          <a:p>
            <a:pPr marL="118872" indent="0">
              <a:buNone/>
            </a:pPr>
            <a:r>
              <a:rPr lang="en-US" sz="6000" b="1" u="sng" dirty="0"/>
              <a:t>Microsoft Edge</a:t>
            </a:r>
          </a:p>
          <a:p>
            <a:pPr marL="118872" indent="0">
              <a:buNone/>
            </a:pPr>
            <a:r>
              <a:rPr lang="en-US" dirty="0"/>
              <a:t>Programming Artificially Intelligent Apps</a:t>
            </a:r>
          </a:p>
          <a:p>
            <a:pPr marL="118872" indent="0">
              <a:buNone/>
            </a:pPr>
            <a:endParaRPr lang="en-US" dirty="0"/>
          </a:p>
          <a:p>
            <a:pPr marL="633222" indent="-514350">
              <a:buAutoNum type="arabicPeriod"/>
            </a:pPr>
            <a:r>
              <a:rPr lang="en-US" sz="4000" dirty="0"/>
              <a:t>Open </a:t>
            </a:r>
            <a:r>
              <a:rPr lang="en-US" sz="4000" b="1" u="sng" dirty="0" err="1"/>
              <a:t>AutoDraw</a:t>
            </a:r>
            <a:endParaRPr lang="en-US" sz="4000" dirty="0"/>
          </a:p>
          <a:p>
            <a:pPr marL="633222" indent="-514350">
              <a:buAutoNum type="arabicPeriod"/>
            </a:pPr>
            <a:r>
              <a:rPr lang="en-US" sz="4000" dirty="0"/>
              <a:t>Draw something</a:t>
            </a:r>
          </a:p>
          <a:p>
            <a:pPr marL="633222" indent="-514350">
              <a:buAutoNum type="arabicPeriod"/>
            </a:pPr>
            <a:r>
              <a:rPr lang="en-US" sz="4000" dirty="0"/>
              <a:t>Copy drawing link</a:t>
            </a:r>
          </a:p>
          <a:p>
            <a:pPr marL="633222" indent="-514350">
              <a:buAutoNum type="arabicPeriod"/>
            </a:pPr>
            <a:r>
              <a:rPr lang="en-US" sz="4000" dirty="0"/>
              <a:t>Submit drawing</a:t>
            </a:r>
          </a:p>
        </p:txBody>
      </p:sp>
      <p:pic>
        <p:nvPicPr>
          <p:cNvPr id="7" name="Picture 6">
            <a:extLst>
              <a:ext uri="{FF2B5EF4-FFF2-40B4-BE49-F238E27FC236}">
                <a16:creationId xmlns:a16="http://schemas.microsoft.com/office/drawing/2014/main" id="{72C7113F-3624-EEE1-BC0F-A86057C01D4C}"/>
              </a:ext>
            </a:extLst>
          </p:cNvPr>
          <p:cNvPicPr>
            <a:picLocks noChangeAspect="1"/>
          </p:cNvPicPr>
          <p:nvPr/>
        </p:nvPicPr>
        <p:blipFill>
          <a:blip r:embed="rId2"/>
          <a:stretch>
            <a:fillRect/>
          </a:stretch>
        </p:blipFill>
        <p:spPr>
          <a:xfrm>
            <a:off x="8382000" y="1943100"/>
            <a:ext cx="2372056" cy="838317"/>
          </a:xfrm>
          <a:prstGeom prst="rect">
            <a:avLst/>
          </a:prstGeom>
        </p:spPr>
      </p:pic>
      <p:pic>
        <p:nvPicPr>
          <p:cNvPr id="9" name="Picture 8">
            <a:extLst>
              <a:ext uri="{FF2B5EF4-FFF2-40B4-BE49-F238E27FC236}">
                <a16:creationId xmlns:a16="http://schemas.microsoft.com/office/drawing/2014/main" id="{F7AC2E42-364C-435A-5CD9-4D3B953951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38598" y="3657600"/>
            <a:ext cx="1400498" cy="974009"/>
          </a:xfrm>
          <a:prstGeom prst="rect">
            <a:avLst/>
          </a:prstGeom>
        </p:spPr>
      </p:pic>
      <p:pic>
        <p:nvPicPr>
          <p:cNvPr id="11" name="Picture 10">
            <a:extLst>
              <a:ext uri="{FF2B5EF4-FFF2-40B4-BE49-F238E27FC236}">
                <a16:creationId xmlns:a16="http://schemas.microsoft.com/office/drawing/2014/main" id="{3FE2A3B7-6E0E-9713-E07E-65234D9A5ED5}"/>
              </a:ext>
            </a:extLst>
          </p:cNvPr>
          <p:cNvPicPr>
            <a:picLocks noChangeAspect="1"/>
          </p:cNvPicPr>
          <p:nvPr/>
        </p:nvPicPr>
        <p:blipFill>
          <a:blip r:embed="rId4"/>
          <a:stretch>
            <a:fillRect/>
          </a:stretch>
        </p:blipFill>
        <p:spPr>
          <a:xfrm>
            <a:off x="8153400" y="3195188"/>
            <a:ext cx="3567611" cy="3205610"/>
          </a:xfrm>
          <a:prstGeom prst="rect">
            <a:avLst/>
          </a:prstGeom>
        </p:spPr>
      </p:pic>
      <p:pic>
        <p:nvPicPr>
          <p:cNvPr id="5" name="Picture 4">
            <a:extLst>
              <a:ext uri="{FF2B5EF4-FFF2-40B4-BE49-F238E27FC236}">
                <a16:creationId xmlns:a16="http://schemas.microsoft.com/office/drawing/2014/main" id="{7EB42B0E-513E-55E0-C839-A2B5271226B2}"/>
              </a:ext>
            </a:extLst>
          </p:cNvPr>
          <p:cNvPicPr>
            <a:picLocks noChangeAspect="1"/>
          </p:cNvPicPr>
          <p:nvPr/>
        </p:nvPicPr>
        <p:blipFill>
          <a:blip r:embed="rId5"/>
          <a:stretch>
            <a:fillRect/>
          </a:stretch>
        </p:blipFill>
        <p:spPr>
          <a:xfrm>
            <a:off x="5638698" y="3127774"/>
            <a:ext cx="2171802" cy="3340439"/>
          </a:xfrm>
          <a:prstGeom prst="rect">
            <a:avLst/>
          </a:prstGeom>
        </p:spPr>
      </p:pic>
      <p:sp>
        <p:nvSpPr>
          <p:cNvPr id="12" name="Rectangle 11">
            <a:extLst>
              <a:ext uri="{FF2B5EF4-FFF2-40B4-BE49-F238E27FC236}">
                <a16:creationId xmlns:a16="http://schemas.microsoft.com/office/drawing/2014/main" id="{8E3EE1FB-495D-4B00-2428-BD8B7D88CD03}"/>
              </a:ext>
            </a:extLst>
          </p:cNvPr>
          <p:cNvSpPr/>
          <p:nvPr/>
        </p:nvSpPr>
        <p:spPr bwMode="auto">
          <a:xfrm>
            <a:off x="8039100" y="5829300"/>
            <a:ext cx="2400300" cy="457200"/>
          </a:xfrm>
          <a:prstGeom prst="rect">
            <a:avLst/>
          </a:prstGeom>
          <a:noFill/>
          <a:ln w="762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F0B1A0AA-284A-4817-3189-F86F1B5CAD51}"/>
              </a:ext>
            </a:extLst>
          </p:cNvPr>
          <p:cNvSpPr/>
          <p:nvPr/>
        </p:nvSpPr>
        <p:spPr bwMode="auto">
          <a:xfrm>
            <a:off x="8039100" y="4797993"/>
            <a:ext cx="2714956" cy="457200"/>
          </a:xfrm>
          <a:prstGeom prst="rect">
            <a:avLst/>
          </a:prstGeom>
          <a:noFill/>
          <a:ln w="762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045640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53BE3-E5CC-2550-291D-225920AEABAA}"/>
              </a:ext>
            </a:extLst>
          </p:cNvPr>
          <p:cNvSpPr>
            <a:spLocks noGrp="1"/>
          </p:cNvSpPr>
          <p:nvPr>
            <p:ph type="title"/>
          </p:nvPr>
        </p:nvSpPr>
        <p:spPr/>
        <p:txBody>
          <a:bodyPr/>
          <a:lstStyle/>
          <a:p>
            <a:r>
              <a:rPr lang="en-US" dirty="0"/>
              <a:t>Presentation</a:t>
            </a:r>
          </a:p>
        </p:txBody>
      </p:sp>
    </p:spTree>
    <p:extLst>
      <p:ext uri="{BB962C8B-B14F-4D97-AF65-F5344CB8AC3E}">
        <p14:creationId xmlns:p14="http://schemas.microsoft.com/office/powerpoint/2010/main" val="30681945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E62D53-C867-C466-9DB6-E9917FD0A5D5}"/>
              </a:ext>
            </a:extLst>
          </p:cNvPr>
          <p:cNvSpPr>
            <a:spLocks noGrp="1"/>
          </p:cNvSpPr>
          <p:nvPr>
            <p:ph type="body" idx="1"/>
          </p:nvPr>
        </p:nvSpPr>
        <p:spPr/>
        <p:txBody>
          <a:bodyPr/>
          <a:lstStyle/>
          <a:p>
            <a:pPr marL="573088" indent="-457200">
              <a:buAutoNum type="arabicPeriod"/>
            </a:pPr>
            <a:r>
              <a:rPr lang="en-US" sz="5400" dirty="0"/>
              <a:t>Perceptions of A.I. </a:t>
            </a:r>
          </a:p>
          <a:p>
            <a:pPr marL="573088" indent="-457200">
              <a:buAutoNum type="arabicPeriod"/>
            </a:pPr>
            <a:r>
              <a:rPr lang="en-US" sz="5400" dirty="0"/>
              <a:t>History of A.I.</a:t>
            </a:r>
          </a:p>
          <a:p>
            <a:pPr marL="573088" indent="-457200">
              <a:buAutoNum type="arabicPeriod"/>
            </a:pPr>
            <a:r>
              <a:rPr lang="en-US" sz="5400" dirty="0"/>
              <a:t>Machine Learning</a:t>
            </a:r>
          </a:p>
        </p:txBody>
      </p:sp>
      <p:sp>
        <p:nvSpPr>
          <p:cNvPr id="3" name="Title 2">
            <a:extLst>
              <a:ext uri="{FF2B5EF4-FFF2-40B4-BE49-F238E27FC236}">
                <a16:creationId xmlns:a16="http://schemas.microsoft.com/office/drawing/2014/main" id="{031E8293-3AE3-BF43-E117-297C0CF15CF6}"/>
              </a:ext>
            </a:extLst>
          </p:cNvPr>
          <p:cNvSpPr>
            <a:spLocks noGrp="1"/>
          </p:cNvSpPr>
          <p:nvPr>
            <p:ph type="title"/>
          </p:nvPr>
        </p:nvSpPr>
        <p:spPr/>
        <p:txBody>
          <a:bodyPr/>
          <a:lstStyle/>
          <a:p>
            <a:r>
              <a:rPr lang="en-US" dirty="0"/>
              <a:t>Presentation Topics</a:t>
            </a:r>
          </a:p>
        </p:txBody>
      </p:sp>
    </p:spTree>
    <p:extLst>
      <p:ext uri="{BB962C8B-B14F-4D97-AF65-F5344CB8AC3E}">
        <p14:creationId xmlns:p14="http://schemas.microsoft.com/office/powerpoint/2010/main" val="10048718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97924"/>
            <a:ext cx="10972800" cy="2262158"/>
          </a:xfrm>
        </p:spPr>
        <p:txBody>
          <a:bodyPr/>
          <a:lstStyle/>
          <a:p>
            <a:r>
              <a:rPr lang="en-US" sz="8000" b="0" cap="none" dirty="0"/>
              <a:t>Where have you seen </a:t>
            </a:r>
            <a:r>
              <a:rPr lang="en-US" sz="8000" cap="none" dirty="0"/>
              <a:t>artificial intelligence</a:t>
            </a:r>
            <a:r>
              <a:rPr lang="en-US" sz="8000" b="0" cap="none" dirty="0"/>
              <a:t>?</a:t>
            </a:r>
          </a:p>
        </p:txBody>
      </p:sp>
    </p:spTree>
    <p:extLst>
      <p:ext uri="{BB962C8B-B14F-4D97-AF65-F5344CB8AC3E}">
        <p14:creationId xmlns:p14="http://schemas.microsoft.com/office/powerpoint/2010/main" val="3584139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961B1F-AC5E-E18D-A4F3-F231922EF8FC}"/>
              </a:ext>
            </a:extLst>
          </p:cNvPr>
          <p:cNvSpPr txBox="1"/>
          <p:nvPr/>
        </p:nvSpPr>
        <p:spPr>
          <a:xfrm>
            <a:off x="1957187" y="1658099"/>
            <a:ext cx="1091966"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solidFill>
                  <a:schemeClr val="bg2"/>
                </a:solidFill>
              </a:rPr>
              <a:t>Fiction</a:t>
            </a:r>
          </a:p>
        </p:txBody>
      </p:sp>
      <p:sp>
        <p:nvSpPr>
          <p:cNvPr id="4" name="TextBox 3">
            <a:extLst>
              <a:ext uri="{FF2B5EF4-FFF2-40B4-BE49-F238E27FC236}">
                <a16:creationId xmlns:a16="http://schemas.microsoft.com/office/drawing/2014/main" id="{D4CE3F77-A591-BE8E-672B-F0B38E4824BB}"/>
              </a:ext>
            </a:extLst>
          </p:cNvPr>
          <p:cNvSpPr txBox="1"/>
          <p:nvPr/>
        </p:nvSpPr>
        <p:spPr>
          <a:xfrm>
            <a:off x="6647519" y="2741554"/>
            <a:ext cx="1760418"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solidFill>
                  <a:schemeClr val="bg2"/>
                </a:solidFill>
              </a:rPr>
              <a:t>Non-Fiction</a:t>
            </a:r>
          </a:p>
        </p:txBody>
      </p:sp>
      <p:pic>
        <p:nvPicPr>
          <p:cNvPr id="1026" name="Picture 2" descr="Paul Bettany is a true Vision in 'Avengers'">
            <a:extLst>
              <a:ext uri="{FF2B5EF4-FFF2-40B4-BE49-F238E27FC236}">
                <a16:creationId xmlns:a16="http://schemas.microsoft.com/office/drawing/2014/main" id="{D928455A-B12A-99F6-92D5-75BA077F69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866900" y="2286001"/>
            <a:ext cx="1980258" cy="2285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atrix: Agent Smith's Replicating Powers and Other Mysteries, Explained">
            <a:extLst>
              <a:ext uri="{FF2B5EF4-FFF2-40B4-BE49-F238E27FC236}">
                <a16:creationId xmlns:a16="http://schemas.microsoft.com/office/drawing/2014/main" id="{6BA4FB97-CD9A-9672-1CFF-1FA6F51B19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4800600"/>
            <a:ext cx="3657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7E08B6C6-48AA-A8C3-9FFA-950A2EE666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57200"/>
            <a:ext cx="139446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3PO - Wikipedia">
            <a:extLst>
              <a:ext uri="{FF2B5EF4-FFF2-40B4-BE49-F238E27FC236}">
                <a16:creationId xmlns:a16="http://schemas.microsoft.com/office/drawing/2014/main" id="{8A2ED4C2-DD83-7481-5098-4A34EA626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480" y="276226"/>
            <a:ext cx="2095500" cy="4019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ALL•E | Pixar Wiki | Fandom">
            <a:extLst>
              <a:ext uri="{FF2B5EF4-FFF2-40B4-BE49-F238E27FC236}">
                <a16:creationId xmlns:a16="http://schemas.microsoft.com/office/drawing/2014/main" id="{AE2A6287-5B9A-D696-6B5E-41015B75B7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6900" y="216398"/>
            <a:ext cx="1465143" cy="14417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Unreal 'Her' : NPR">
            <a:extLst>
              <a:ext uri="{FF2B5EF4-FFF2-40B4-BE49-F238E27FC236}">
                <a16:creationId xmlns:a16="http://schemas.microsoft.com/office/drawing/2014/main" id="{D037C1CB-F8C9-7EE1-F4EF-998AEF535E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4038600" y="4800600"/>
            <a:ext cx="154630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Healthcare Industry's Not-So-Secret Weapon: ChatGPT | The Healthcare  Technology Report.">
            <a:extLst>
              <a:ext uri="{FF2B5EF4-FFF2-40B4-BE49-F238E27FC236}">
                <a16:creationId xmlns:a16="http://schemas.microsoft.com/office/drawing/2014/main" id="{0824DDF1-AF6E-A51D-4C45-16905164294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496813" y="301699"/>
            <a:ext cx="2061830" cy="203861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E682B4F-BD27-7350-47FA-95E5A2FB249A}"/>
              </a:ext>
            </a:extLst>
          </p:cNvPr>
          <p:cNvCxnSpPr/>
          <p:nvPr/>
        </p:nvCxnSpPr>
        <p:spPr>
          <a:xfrm flipV="1">
            <a:off x="5960550" y="285750"/>
            <a:ext cx="130693" cy="6286500"/>
          </a:xfrm>
          <a:prstGeom prst="line">
            <a:avLst/>
          </a:prstGeom>
          <a:ln w="76200">
            <a:solidFill>
              <a:schemeClr val="bg2"/>
            </a:solidFill>
            <a:miter lim="800000"/>
            <a:headEnd type="none"/>
            <a:tailEnd type="none"/>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C87A8D84-2EB1-4765-44DA-3F6AC74CC010}"/>
              </a:ext>
            </a:extLst>
          </p:cNvPr>
          <p:cNvPicPr>
            <a:picLocks noChangeAspect="1"/>
          </p:cNvPicPr>
          <p:nvPr/>
        </p:nvPicPr>
        <p:blipFill>
          <a:blip r:embed="rId10"/>
          <a:stretch>
            <a:fillRect/>
          </a:stretch>
        </p:blipFill>
        <p:spPr>
          <a:xfrm>
            <a:off x="8964214" y="285750"/>
            <a:ext cx="2999450" cy="2999450"/>
          </a:xfrm>
          <a:prstGeom prst="rect">
            <a:avLst/>
          </a:prstGeom>
        </p:spPr>
      </p:pic>
      <p:pic>
        <p:nvPicPr>
          <p:cNvPr id="9" name="Picture 8" descr="Amazon Echo so you can start using Alexa! Echo setup is easy and ...">
            <a:extLst>
              <a:ext uri="{FF2B5EF4-FFF2-40B4-BE49-F238E27FC236}">
                <a16:creationId xmlns:a16="http://schemas.microsoft.com/office/drawing/2014/main" id="{A4BB526E-1B2A-70AE-57E5-D017B5E6FE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1397" y="3519638"/>
            <a:ext cx="2440603" cy="3161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Stephen A. Smith baby filter Snapchat videos are a hit - Sports ...">
            <a:extLst>
              <a:ext uri="{FF2B5EF4-FFF2-40B4-BE49-F238E27FC236}">
                <a16:creationId xmlns:a16="http://schemas.microsoft.com/office/drawing/2014/main" id="{461072BA-0EA1-612D-11CC-B518EE1B6EF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6451574" y="4833991"/>
            <a:ext cx="1445114" cy="17223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Evolution Of AI In Video Games: Transition From Cheating To 'Smarts'">
            <a:extLst>
              <a:ext uri="{FF2B5EF4-FFF2-40B4-BE49-F238E27FC236}">
                <a16:creationId xmlns:a16="http://schemas.microsoft.com/office/drawing/2014/main" id="{25301647-08F8-3625-E697-C8965481921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6496813" y="3542232"/>
            <a:ext cx="2898988" cy="9635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upload.wikimedia.org/wikipedia/commons/5/5e/X-ray_of_a_hand_with_automatic_bone_age_calculation.jpg">
            <a:extLst>
              <a:ext uri="{FF2B5EF4-FFF2-40B4-BE49-F238E27FC236}">
                <a16:creationId xmlns:a16="http://schemas.microsoft.com/office/drawing/2014/main" id="{B54050A4-444C-AA4D-3414-E49E4DBD9366}"/>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8324176" y="4800600"/>
            <a:ext cx="1280075" cy="179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328369"/>
      </p:ext>
    </p:extLst>
  </p:cSld>
  <p:clrMapOvr>
    <a:masterClrMapping/>
  </p:clrMapOvr>
  <p:transition>
    <p:fade/>
  </p:transition>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 2023</Template>
  <TotalTime>1745</TotalTime>
  <Words>2975</Words>
  <Application>Microsoft Office PowerPoint</Application>
  <PresentationFormat>Widescreen</PresentationFormat>
  <Paragraphs>421</Paragraphs>
  <Slides>31</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Elephant</vt:lpstr>
      <vt:lpstr>Segoe UI</vt:lpstr>
      <vt:lpstr>Times New Roman</vt:lpstr>
      <vt:lpstr>Wingdings</vt:lpstr>
      <vt:lpstr>Hyland 2024</vt:lpstr>
      <vt:lpstr>Programming Artificially Intelligent Apps</vt:lpstr>
      <vt:lpstr>Instructor Introductions</vt:lpstr>
      <vt:lpstr>Agenda</vt:lpstr>
      <vt:lpstr>Icebreaker</vt:lpstr>
      <vt:lpstr>Icebreaker</vt:lpstr>
      <vt:lpstr>Presentation</vt:lpstr>
      <vt:lpstr>Presentation Topics</vt:lpstr>
      <vt:lpstr>Where have you seen artificial intelligence?</vt:lpstr>
      <vt:lpstr>PowerPoint Presentation</vt:lpstr>
      <vt:lpstr>A.I. &amp; Society</vt:lpstr>
      <vt:lpstr>ChatGPT &amp; LLMs</vt:lpstr>
      <vt:lpstr>A.I. isn’t perfect</vt:lpstr>
      <vt:lpstr>A.I. is very good at some things</vt:lpstr>
      <vt:lpstr>History of A.I.</vt:lpstr>
      <vt:lpstr>The Turing Test – 1950</vt:lpstr>
      <vt:lpstr>PowerPoint Presentation</vt:lpstr>
      <vt:lpstr>PowerPoint Presentation</vt:lpstr>
      <vt:lpstr>How does machine learning fit into A.I.?</vt:lpstr>
      <vt:lpstr>What do machine learning algorithms do?</vt:lpstr>
      <vt:lpstr>When should machine learning be used?</vt:lpstr>
      <vt:lpstr>How are machine learning models built?</vt:lpstr>
      <vt:lpstr>Example: E-mail Spam Filter</vt:lpstr>
      <vt:lpstr>Should datasets be varied?</vt:lpstr>
      <vt:lpstr>Examples and Counter-Examples</vt:lpstr>
      <vt:lpstr>Approaches</vt:lpstr>
      <vt:lpstr>Reinforcement Learning</vt:lpstr>
      <vt:lpstr>Questions?</vt:lpstr>
      <vt:lpstr>Blooket</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Lisa Burdett</dc:creator>
  <cp:keywords/>
  <cp:lastModifiedBy>Joseph Maxwell</cp:lastModifiedBy>
  <cp:revision>18</cp:revision>
  <dcterms:created xsi:type="dcterms:W3CDTF">2021-03-03T17:39:38Z</dcterms:created>
  <dcterms:modified xsi:type="dcterms:W3CDTF">2025-07-01T19:12:50Z</dcterms:modified>
</cp:coreProperties>
</file>